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2" r:id="rId6"/>
    <p:sldId id="271" r:id="rId7"/>
    <p:sldId id="260" r:id="rId8"/>
    <p:sldId id="261" r:id="rId9"/>
    <p:sldId id="273" r:id="rId10"/>
    <p:sldId id="263" r:id="rId11"/>
    <p:sldId id="264" r:id="rId12"/>
    <p:sldId id="265" r:id="rId13"/>
    <p:sldId id="270" r:id="rId14"/>
    <p:sldId id="267" r:id="rId15"/>
    <p:sldId id="284" r:id="rId16"/>
    <p:sldId id="285" r:id="rId17"/>
    <p:sldId id="282" r:id="rId18"/>
    <p:sldId id="283" r:id="rId19"/>
    <p:sldId id="27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001"/>
    <a:srgbClr val="FF5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8"/>
    <p:restoredTop sz="96341"/>
  </p:normalViewPr>
  <p:slideViewPr>
    <p:cSldViewPr snapToGrid="0" snapToObjects="1">
      <p:cViewPr varScale="1">
        <p:scale>
          <a:sx n="113" d="100"/>
          <a:sy n="113"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7D0AA-A90B-AB42-B107-87684F010254}" type="datetimeFigureOut">
              <a:rPr lang="en-US" smtClean="0"/>
              <a:t>11/11/18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945A7-1B41-4B4D-8BE5-0372B9550852}" type="slidenum">
              <a:rPr lang="en-US" smtClean="0"/>
              <a:t>‹#›</a:t>
            </a:fld>
            <a:endParaRPr lang="en-US"/>
          </a:p>
        </p:txBody>
      </p:sp>
    </p:spTree>
    <p:extLst>
      <p:ext uri="{BB962C8B-B14F-4D97-AF65-F5344CB8AC3E}">
        <p14:creationId xmlns:p14="http://schemas.microsoft.com/office/powerpoint/2010/main" val="49431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145246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17</a:t>
            </a:fld>
            <a:endParaRPr lang="en-US"/>
          </a:p>
        </p:txBody>
      </p:sp>
    </p:spTree>
    <p:extLst>
      <p:ext uri="{BB962C8B-B14F-4D97-AF65-F5344CB8AC3E}">
        <p14:creationId xmlns:p14="http://schemas.microsoft.com/office/powerpoint/2010/main" val="3242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3</a:t>
            </a:fld>
            <a:endParaRPr lang="en-US"/>
          </a:p>
        </p:txBody>
      </p:sp>
    </p:spTree>
    <p:extLst>
      <p:ext uri="{BB962C8B-B14F-4D97-AF65-F5344CB8AC3E}">
        <p14:creationId xmlns:p14="http://schemas.microsoft.com/office/powerpoint/2010/main" val="1520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4</a:t>
            </a:fld>
            <a:endParaRPr lang="en-US"/>
          </a:p>
        </p:txBody>
      </p:sp>
    </p:spTree>
    <p:extLst>
      <p:ext uri="{BB962C8B-B14F-4D97-AF65-F5344CB8AC3E}">
        <p14:creationId xmlns:p14="http://schemas.microsoft.com/office/powerpoint/2010/main" val="18431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dirty="0">
              <a:solidFill>
                <a:schemeClr val="accent4">
                  <a:lumMod val="20000"/>
                  <a:lumOff val="80000"/>
                </a:schemeClr>
              </a:solidFill>
              <a:latin typeface="Angsana New" charset="0"/>
              <a:ea typeface="Angsana New" charset="0"/>
              <a:cs typeface="Angsana New" charset="0"/>
            </a:endParaRPr>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5</a:t>
            </a:fld>
            <a:endParaRPr lang="en-US"/>
          </a:p>
        </p:txBody>
      </p:sp>
    </p:spTree>
    <p:extLst>
      <p:ext uri="{BB962C8B-B14F-4D97-AF65-F5344CB8AC3E}">
        <p14:creationId xmlns:p14="http://schemas.microsoft.com/office/powerpoint/2010/main" val="172089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Estrategias</a:t>
            </a:r>
            <a:r>
              <a:rPr lang="en-US" dirty="0"/>
              <a:t> -&gt; </a:t>
            </a:r>
            <a:r>
              <a:rPr lang="en-US" dirty="0" err="1"/>
              <a:t>comportamentos</a:t>
            </a:r>
            <a:r>
              <a:rPr lang="en-US" dirty="0"/>
              <a:t> </a:t>
            </a:r>
            <a:r>
              <a:rPr lang="pt-PT" dirty="0" err="1"/>
              <a:t>modulos</a:t>
            </a:r>
            <a:r>
              <a:rPr lang="pt-PT" dirty="0"/>
              <a:t> que tem la (</a:t>
            </a:r>
            <a:r>
              <a:rPr lang="pt-PT" dirty="0" err="1"/>
              <a:t>contract</a:t>
            </a:r>
            <a:r>
              <a:rPr lang="pt-PT" dirty="0"/>
              <a:t> e </a:t>
            </a:r>
            <a:r>
              <a:rPr lang="pt-PT" dirty="0" err="1"/>
              <a:t>iniator</a:t>
            </a:r>
            <a:r>
              <a:rPr lang="pt-PT" dirty="0"/>
              <a:t>)</a:t>
            </a:r>
            <a:endParaRPr lang="en-US" dirty="0"/>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7</a:t>
            </a:fld>
            <a:endParaRPr lang="en-US"/>
          </a:p>
        </p:txBody>
      </p:sp>
    </p:spTree>
    <p:extLst>
      <p:ext uri="{BB962C8B-B14F-4D97-AF65-F5344CB8AC3E}">
        <p14:creationId xmlns:p14="http://schemas.microsoft.com/office/powerpoint/2010/main" val="21662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spcBef>
                <a:spcPts val="0"/>
              </a:spcBef>
              <a:buFont typeface="Arial"/>
              <a:buNone/>
            </a:pP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8</a:t>
            </a:fld>
            <a:endParaRPr lang="en-US"/>
          </a:p>
        </p:txBody>
      </p:sp>
    </p:spTree>
    <p:extLst>
      <p:ext uri="{BB962C8B-B14F-4D97-AF65-F5344CB8AC3E}">
        <p14:creationId xmlns:p14="http://schemas.microsoft.com/office/powerpoint/2010/main" val="29021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10</a:t>
            </a:fld>
            <a:endParaRPr lang="en-US"/>
          </a:p>
        </p:txBody>
      </p:sp>
    </p:spTree>
    <p:extLst>
      <p:ext uri="{BB962C8B-B14F-4D97-AF65-F5344CB8AC3E}">
        <p14:creationId xmlns:p14="http://schemas.microsoft.com/office/powerpoint/2010/main" val="36177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13</a:t>
            </a:fld>
            <a:endParaRPr lang="en-US"/>
          </a:p>
        </p:txBody>
      </p:sp>
    </p:spTree>
    <p:extLst>
      <p:ext uri="{BB962C8B-B14F-4D97-AF65-F5344CB8AC3E}">
        <p14:creationId xmlns:p14="http://schemas.microsoft.com/office/powerpoint/2010/main" val="100943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Escalavel</a:t>
            </a:r>
            <a:r>
              <a:rPr lang="en-US" dirty="0"/>
              <a:t> </a:t>
            </a:r>
          </a:p>
        </p:txBody>
      </p:sp>
      <p:sp>
        <p:nvSpPr>
          <p:cNvPr id="4" name="Slide Number Placeholder 3"/>
          <p:cNvSpPr>
            <a:spLocks noGrp="1"/>
          </p:cNvSpPr>
          <p:nvPr>
            <p:ph type="sldNum" sz="quarter" idx="10"/>
          </p:nvPr>
        </p:nvSpPr>
        <p:spPr/>
        <p:txBody>
          <a:bodyPr/>
          <a:lstStyle/>
          <a:p>
            <a:fld id="{175945A7-1B41-4B4D-8BE5-0372B9550852}" type="slidenum">
              <a:rPr lang="en-US" smtClean="0"/>
              <a:t>14</a:t>
            </a:fld>
            <a:endParaRPr lang="en-US"/>
          </a:p>
        </p:txBody>
      </p:sp>
    </p:spTree>
    <p:extLst>
      <p:ext uri="{BB962C8B-B14F-4D97-AF65-F5344CB8AC3E}">
        <p14:creationId xmlns:p14="http://schemas.microsoft.com/office/powerpoint/2010/main" val="133484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0454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7068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9812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56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C05A79-B6D5-7646-9F35-1AF6CD996264}" type="datetimeFigureOut">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2211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11669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C05A79-B6D5-7646-9F35-1AF6CD996264}" type="datetimeFigureOut">
              <a:rPr lang="en-US" smtClean="0"/>
              <a:t>11/11/18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4624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C05A79-B6D5-7646-9F35-1AF6CD996264}" type="datetimeFigureOut">
              <a:rPr lang="en-US" smtClean="0"/>
              <a:t>11/11/18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61314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05A79-B6D5-7646-9F35-1AF6CD996264}" type="datetimeFigureOut">
              <a:rPr lang="en-US" smtClean="0"/>
              <a:t>11/11/18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57325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95192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0041735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05A79-B6D5-7646-9F35-1AF6CD996264}" type="datetimeFigureOut">
              <a:rPr lang="en-US" smtClean="0"/>
              <a:t>11/11/18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DA362-C53C-3E42-B684-A48D487BFC12}" type="slidenum">
              <a:rPr lang="en-US" smtClean="0"/>
              <a:t>‹#›</a:t>
            </a:fld>
            <a:endParaRPr lang="en-US"/>
          </a:p>
        </p:txBody>
      </p:sp>
    </p:spTree>
    <p:extLst>
      <p:ext uri="{BB962C8B-B14F-4D97-AF65-F5344CB8AC3E}">
        <p14:creationId xmlns:p14="http://schemas.microsoft.com/office/powerpoint/2010/main" val="169621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7266" y="961499"/>
            <a:ext cx="9144000" cy="2387600"/>
          </a:xfrm>
        </p:spPr>
        <p:txBody>
          <a:bodyPr>
            <a:normAutofit/>
          </a:bodyPr>
          <a:lstStyle/>
          <a:p>
            <a:pPr algn="l"/>
            <a:r>
              <a:rPr lang="en-GB" sz="8000" b="1" dirty="0">
                <a:solidFill>
                  <a:schemeClr val="bg1"/>
                </a:solidFill>
                <a:latin typeface="Angsana New" charset="0"/>
                <a:ea typeface="Angsana New" charset="0"/>
                <a:cs typeface="Angsana New" charset="0"/>
              </a:rPr>
              <a:t>Parking Spots Allocation</a:t>
            </a:r>
            <a:endParaRPr lang="en-US" sz="8000" b="1" dirty="0">
              <a:solidFill>
                <a:schemeClr val="bg1"/>
              </a:solidFill>
              <a:latin typeface="Angsana New" charset="0"/>
              <a:ea typeface="Angsana New" charset="0"/>
              <a:cs typeface="Angsana New" charset="0"/>
            </a:endParaRPr>
          </a:p>
        </p:txBody>
      </p:sp>
      <p:sp>
        <p:nvSpPr>
          <p:cNvPr id="3" name="Subtitle 2"/>
          <p:cNvSpPr>
            <a:spLocks noGrp="1"/>
          </p:cNvSpPr>
          <p:nvPr>
            <p:ph type="subTitle" idx="1"/>
          </p:nvPr>
        </p:nvSpPr>
        <p:spPr>
          <a:xfrm>
            <a:off x="1607127" y="3463493"/>
            <a:ext cx="9144000" cy="1655762"/>
          </a:xfrm>
        </p:spPr>
        <p:txBody>
          <a:bodyPr>
            <a:normAutofit/>
          </a:bodyPr>
          <a:lstStyle/>
          <a:p>
            <a:r>
              <a:rPr lang="en-US" sz="3600" dirty="0">
                <a:solidFill>
                  <a:schemeClr val="accent4"/>
                </a:solidFill>
                <a:latin typeface="Angsana New" charset="0"/>
                <a:ea typeface="Angsana New" charset="0"/>
                <a:cs typeface="Angsana New" charset="0"/>
              </a:rPr>
              <a:t>Presentation and Detailed Report</a:t>
            </a:r>
          </a:p>
        </p:txBody>
      </p:sp>
      <p:sp>
        <p:nvSpPr>
          <p:cNvPr id="4" name="TextBox 3"/>
          <p:cNvSpPr txBox="1"/>
          <p:nvPr/>
        </p:nvSpPr>
        <p:spPr>
          <a:xfrm>
            <a:off x="6677893" y="5844174"/>
            <a:ext cx="5190838" cy="830997"/>
          </a:xfrm>
          <a:prstGeom prst="rect">
            <a:avLst/>
          </a:prstGeom>
          <a:noFill/>
        </p:spPr>
        <p:txBody>
          <a:bodyPr wrap="square" rtlCol="0">
            <a:spAutoFit/>
          </a:bodyPr>
          <a:lstStyle/>
          <a:p>
            <a:pPr algn="r"/>
            <a:r>
              <a:rPr lang="en-US" sz="2400" dirty="0">
                <a:solidFill>
                  <a:schemeClr val="bg1">
                    <a:lumMod val="75000"/>
                  </a:schemeClr>
                </a:solidFill>
                <a:latin typeface="Angsana New" charset="0"/>
                <a:ea typeface="Angsana New" charset="0"/>
                <a:cs typeface="Angsana New" charset="0"/>
              </a:rPr>
              <a:t>Francisco Teixeira Lopes   </a:t>
            </a:r>
            <a:r>
              <a:rPr lang="en-US" sz="2400" dirty="0">
                <a:solidFill>
                  <a:schemeClr val="accent4">
                    <a:lumMod val="20000"/>
                    <a:lumOff val="80000"/>
                  </a:schemeClr>
                </a:solidFill>
                <a:latin typeface="Angsana New" charset="0"/>
                <a:ea typeface="Angsana New" charset="0"/>
                <a:cs typeface="Angsana New" charset="0"/>
              </a:rPr>
              <a:t>up201106912</a:t>
            </a:r>
          </a:p>
          <a:p>
            <a:pPr algn="r"/>
            <a:r>
              <a:rPr lang="en-US" sz="2400" dirty="0">
                <a:solidFill>
                  <a:schemeClr val="bg1">
                    <a:lumMod val="75000"/>
                  </a:schemeClr>
                </a:solidFill>
                <a:latin typeface="Angsana New" charset="0"/>
                <a:ea typeface="Angsana New" charset="0"/>
                <a:cs typeface="Angsana New" charset="0"/>
              </a:rPr>
              <a:t>Maria Eduarda Santos Cunha   </a:t>
            </a:r>
            <a:r>
              <a:rPr lang="en-US" sz="2400" dirty="0">
                <a:solidFill>
                  <a:schemeClr val="accent4">
                    <a:lumMod val="20000"/>
                    <a:lumOff val="80000"/>
                  </a:schemeClr>
                </a:solidFill>
                <a:latin typeface="Angsana New" charset="0"/>
                <a:ea typeface="Angsana New" charset="0"/>
                <a:cs typeface="Angsana New" charset="0"/>
              </a:rPr>
              <a:t>up201506524</a:t>
            </a:r>
          </a:p>
        </p:txBody>
      </p:sp>
      <p:pic>
        <p:nvPicPr>
          <p:cNvPr id="5" name="Picture 4"/>
          <p:cNvPicPr>
            <a:picLocks noChangeAspect="1"/>
          </p:cNvPicPr>
          <p:nvPr/>
        </p:nvPicPr>
        <p:blipFill>
          <a:blip r:embed="rId3"/>
          <a:stretch>
            <a:fillRect/>
          </a:stretch>
        </p:blipFill>
        <p:spPr>
          <a:xfrm>
            <a:off x="369849" y="389673"/>
            <a:ext cx="3477322" cy="1143653"/>
          </a:xfrm>
          <a:prstGeom prst="rect">
            <a:avLst/>
          </a:prstGeom>
        </p:spPr>
      </p:pic>
    </p:spTree>
    <p:extLst>
      <p:ext uri="{BB962C8B-B14F-4D97-AF65-F5344CB8AC3E}">
        <p14:creationId xmlns:p14="http://schemas.microsoft.com/office/powerpoint/2010/main" val="24231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3960814"/>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838200" y="92868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Performed Experiments</a:t>
            </a:r>
            <a:endParaRPr lang="en-US" dirty="0"/>
          </a:p>
        </p:txBody>
      </p:sp>
      <p:sp>
        <p:nvSpPr>
          <p:cNvPr id="3" name="Content Placeholder 2"/>
          <p:cNvSpPr>
            <a:spLocks noGrp="1"/>
          </p:cNvSpPr>
          <p:nvPr>
            <p:ph idx="1"/>
          </p:nvPr>
        </p:nvSpPr>
        <p:spPr>
          <a:xfrm>
            <a:off x="3081336" y="916778"/>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(5,5)</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regular/luxury</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5" name="Content Placeholder 2"/>
          <p:cNvSpPr txBox="1">
            <a:spLocks/>
          </p:cNvSpPr>
          <p:nvPr/>
        </p:nvSpPr>
        <p:spPr>
          <a:xfrm>
            <a:off x="4681535" y="93051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(2,7)</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Content Placeholder 2"/>
          <p:cNvSpPr txBox="1">
            <a:spLocks/>
          </p:cNvSpPr>
          <p:nvPr/>
        </p:nvSpPr>
        <p:spPr>
          <a:xfrm>
            <a:off x="3362324"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120</a:t>
            </a:r>
          </a:p>
        </p:txBody>
      </p:sp>
      <p:sp>
        <p:nvSpPr>
          <p:cNvPr id="8" name="Content Placeholder 2"/>
          <p:cNvSpPr txBox="1">
            <a:spLocks/>
          </p:cNvSpPr>
          <p:nvPr/>
        </p:nvSpPr>
        <p:spPr>
          <a:xfrm>
            <a:off x="4772022"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(100,100)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838200" y="641212"/>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0" name="TextBox 9"/>
          <p:cNvSpPr txBox="1"/>
          <p:nvPr/>
        </p:nvSpPr>
        <p:spPr>
          <a:xfrm>
            <a:off x="838200" y="3637290"/>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450" t="665"/>
          <a:stretch/>
        </p:blipFill>
        <p:spPr>
          <a:xfrm>
            <a:off x="7077874" y="2298940"/>
            <a:ext cx="4670425" cy="20184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952" t="-8040"/>
          <a:stretch/>
        </p:blipFill>
        <p:spPr>
          <a:xfrm>
            <a:off x="6734974" y="2529080"/>
            <a:ext cx="5013325" cy="21953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82550" b="-7078"/>
          <a:stretch/>
        </p:blipFill>
        <p:spPr>
          <a:xfrm>
            <a:off x="6734974" y="1986850"/>
            <a:ext cx="1108075" cy="21758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323" t="-20"/>
          <a:stretch/>
        </p:blipFill>
        <p:spPr>
          <a:xfrm>
            <a:off x="8454242" y="3312178"/>
            <a:ext cx="3294057" cy="228645"/>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75064"/>
          <a:stretch/>
        </p:blipFill>
        <p:spPr>
          <a:xfrm>
            <a:off x="6725440" y="2963411"/>
            <a:ext cx="1231906" cy="228600"/>
          </a:xfrm>
          <a:prstGeom prst="rect">
            <a:avLst/>
          </a:prstGeom>
        </p:spPr>
      </p:pic>
    </p:spTree>
    <p:extLst>
      <p:ext uri="{BB962C8B-B14F-4D97-AF65-F5344CB8AC3E}">
        <p14:creationId xmlns:p14="http://schemas.microsoft.com/office/powerpoint/2010/main" val="143146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Results Analysis</a:t>
            </a:r>
            <a:endParaRPr lang="en-US" dirty="0"/>
          </a:p>
        </p:txBody>
      </p:sp>
      <p:sp>
        <p:nvSpPr>
          <p:cNvPr id="10" name="TextBox 9"/>
          <p:cNvSpPr txBox="1"/>
          <p:nvPr/>
        </p:nvSpPr>
        <p:spPr>
          <a:xfrm>
            <a:off x="660796" y="1358017"/>
            <a:ext cx="10870408"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As expected, the first car, StrictCar0, rejects both parking lots’ proposals, since the first parking lot, ParkingLot0, charges more than the car accepts to pay and the second, ParkingLot1, is much farther than the car intended.</a:t>
            </a:r>
          </a:p>
          <a:p>
            <a:pPr algn="just"/>
            <a:r>
              <a:rPr lang="en-US" sz="2800" dirty="0">
                <a:solidFill>
                  <a:schemeClr val="bg1">
                    <a:lumMod val="95000"/>
                  </a:schemeClr>
                </a:solidFill>
                <a:latin typeface="Angsana New" charset="0"/>
                <a:ea typeface="Angsana New" charset="0"/>
                <a:cs typeface="Angsana New" charset="0"/>
              </a:rPr>
              <a:t>The second car, FlexibleCar1, accepts the only proposal he receives, which is from the first parking lot, ParkingLot0. The first parking lot offered a slightly higher price per hour than the car wished for but due to its flexible behavior, that price falls within an acceptable range.</a:t>
            </a:r>
          </a:p>
          <a:p>
            <a:pPr algn="just"/>
            <a:r>
              <a:rPr lang="en-US" sz="2800" dirty="0">
                <a:solidFill>
                  <a:schemeClr val="bg1">
                    <a:lumMod val="95000"/>
                  </a:schemeClr>
                </a:solidFill>
                <a:latin typeface="Angsana New" charset="0"/>
                <a:ea typeface="Angsana New" charset="0"/>
                <a:cs typeface="Angsana New" charset="0"/>
              </a:rPr>
              <a:t>On the other hand, the second parking lot, ParkingLot1, simply refused to propose since it did not have the requested spot type to start with.</a:t>
            </a:r>
          </a:p>
          <a:p>
            <a:pPr algn="just"/>
            <a:r>
              <a:rPr lang="en-US" sz="2800" dirty="0">
                <a:solidFill>
                  <a:srgbClr val="C00000"/>
                </a:solidFill>
                <a:latin typeface="Angsana New" charset="0"/>
                <a:ea typeface="Angsana New" charset="0"/>
                <a:cs typeface="Angsana New" charset="0"/>
              </a:rPr>
              <a:t>Testing Goals:</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Parking Lot proposes if requested spot type is available and refuses if not</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strict behavior only accepts proposals with parameters below asked for (best cost and best distance)</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flexible behavior accepts proposals with parameters slightly higher than asked for (cost and distance)</a:t>
            </a:r>
          </a:p>
          <a:p>
            <a:pPr algn="r"/>
            <a:r>
              <a:rPr lang="en-US" dirty="0">
                <a:solidFill>
                  <a:schemeClr val="accent4">
                    <a:lumMod val="20000"/>
                    <a:lumOff val="80000"/>
                  </a:schemeClr>
                </a:solidFill>
                <a:latin typeface="Angsana New" charset="0"/>
                <a:ea typeface="Angsana New" charset="0"/>
                <a:cs typeface="Angsana New" charset="0"/>
              </a:rPr>
              <a:t>Further testing goals are presented in section Execution Examples.</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12" name="Picture 11"/>
          <p:cNvPicPr>
            <a:picLocks noChangeAspect="1"/>
          </p:cNvPicPr>
          <p:nvPr/>
        </p:nvPicPr>
        <p:blipFill>
          <a:blip r:embed="rId2">
            <a:duotone>
              <a:schemeClr val="accent4">
                <a:shade val="45000"/>
                <a:satMod val="135000"/>
              </a:schemeClr>
              <a:prstClr val="white"/>
            </a:duotone>
          </a:blip>
          <a:stretch>
            <a:fillRect/>
          </a:stretch>
        </p:blipFill>
        <p:spPr>
          <a:xfrm>
            <a:off x="776280" y="5248281"/>
            <a:ext cx="261938" cy="261938"/>
          </a:xfrm>
          <a:prstGeom prst="rect">
            <a:avLst/>
          </a:prstGeom>
        </p:spPr>
      </p:pic>
      <p:pic>
        <p:nvPicPr>
          <p:cNvPr id="13" name="Picture 12"/>
          <p:cNvPicPr>
            <a:picLocks noChangeAspect="1"/>
          </p:cNvPicPr>
          <p:nvPr/>
        </p:nvPicPr>
        <p:blipFill>
          <a:blip r:embed="rId2">
            <a:duotone>
              <a:schemeClr val="accent4">
                <a:shade val="45000"/>
                <a:satMod val="135000"/>
              </a:schemeClr>
              <a:prstClr val="white"/>
            </a:duotone>
          </a:blip>
          <a:stretch>
            <a:fillRect/>
          </a:stretch>
        </p:blipFill>
        <p:spPr>
          <a:xfrm>
            <a:off x="771512" y="5672143"/>
            <a:ext cx="261938" cy="261938"/>
          </a:xfrm>
          <a:prstGeom prst="rect">
            <a:avLst/>
          </a:prstGeom>
        </p:spPr>
      </p:pic>
      <p:pic>
        <p:nvPicPr>
          <p:cNvPr id="14" name="Picture 13"/>
          <p:cNvPicPr>
            <a:picLocks noChangeAspect="1"/>
          </p:cNvPicPr>
          <p:nvPr/>
        </p:nvPicPr>
        <p:blipFill>
          <a:blip r:embed="rId2">
            <a:duotone>
              <a:schemeClr val="accent4">
                <a:shade val="45000"/>
                <a:satMod val="135000"/>
              </a:schemeClr>
              <a:prstClr val="white"/>
            </a:duotone>
          </a:blip>
          <a:stretch>
            <a:fillRect/>
          </a:stretch>
        </p:blipFill>
        <p:spPr>
          <a:xfrm>
            <a:off x="771512" y="4814883"/>
            <a:ext cx="261938" cy="261938"/>
          </a:xfrm>
          <a:prstGeom prst="rect">
            <a:avLst/>
          </a:prstGeom>
        </p:spPr>
      </p:pic>
    </p:spTree>
    <p:extLst>
      <p:ext uri="{BB962C8B-B14F-4D97-AF65-F5344CB8AC3E}">
        <p14:creationId xmlns:p14="http://schemas.microsoft.com/office/powerpoint/2010/main" val="76275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Conclusion</a:t>
            </a:r>
            <a:endParaRPr lang="en-US" dirty="0"/>
          </a:p>
        </p:txBody>
      </p:sp>
      <p:sp>
        <p:nvSpPr>
          <p:cNvPr id="4" name="Title 1"/>
          <p:cNvSpPr txBox="1">
            <a:spLocks/>
          </p:cNvSpPr>
          <p:nvPr/>
        </p:nvSpPr>
        <p:spPr>
          <a:xfrm>
            <a:off x="838200" y="4250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chemeClr val="accent4"/>
                </a:solidFill>
                <a:latin typeface="Angsana New" charset="0"/>
                <a:ea typeface="Angsana New" charset="0"/>
                <a:cs typeface="Angsana New" charset="0"/>
              </a:rPr>
              <a:t>Used Software</a:t>
            </a:r>
            <a:endParaRPr lang="en-US" dirty="0"/>
          </a:p>
        </p:txBody>
      </p:sp>
      <p:sp>
        <p:nvSpPr>
          <p:cNvPr id="5" name="Content Placeholder 2"/>
          <p:cNvSpPr txBox="1">
            <a:spLocks/>
          </p:cNvSpPr>
          <p:nvPr/>
        </p:nvSpPr>
        <p:spPr>
          <a:xfrm>
            <a:off x="838200" y="5348614"/>
            <a:ext cx="10668000" cy="98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JADE	</a:t>
            </a:r>
            <a:r>
              <a:rPr lang="en-GB" dirty="0">
                <a:solidFill>
                  <a:schemeClr val="accent4">
                    <a:lumMod val="20000"/>
                    <a:lumOff val="80000"/>
                  </a:schemeClr>
                </a:solidFill>
                <a:latin typeface="Angsana New" charset="0"/>
                <a:ea typeface="Angsana New" charset="0"/>
                <a:cs typeface="Angsana New" charset="0"/>
              </a:rPr>
              <a:t> framework that allows for the development of distributed multi-agent systems in Java.</a:t>
            </a:r>
          </a:p>
        </p:txBody>
      </p:sp>
      <p:sp>
        <p:nvSpPr>
          <p:cNvPr id="7" name="Content Placeholder 2"/>
          <p:cNvSpPr>
            <a:spLocks noGrp="1"/>
          </p:cNvSpPr>
          <p:nvPr>
            <p:ph idx="1"/>
          </p:nvPr>
        </p:nvSpPr>
        <p:spPr>
          <a:xfrm>
            <a:off x="838200" y="1453019"/>
            <a:ext cx="10515600" cy="3504744"/>
          </a:xfrm>
        </p:spPr>
        <p:txBody>
          <a:bodyPr>
            <a:normAutofit fontScale="92500" lnSpcReduction="10000"/>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In the future, a good addition to our project would be the implementation of Iterated Contract Net Interaction Protocol since it is an extension of the protocol we opted for and allows for multi-round iterative bidding. Also, the inclusion of a graphical component would be interesting in order to display the process in a more user friendly manner, instead of showing only text in the console.</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Overall, we believe we have matched the expectations of what was expected in this assignment. We had set out to develop a project which could allocate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to several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according to the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specific requests and behaviours and the availabilities of those characteristics in the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Indeed, our program works precisely in this sense with the capability to generate all the agents and characteristics both by the user or randomly and we got to implement four different behaviours for our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a:t>
            </a:r>
          </a:p>
        </p:txBody>
      </p:sp>
    </p:spTree>
    <p:extLst>
      <p:ext uri="{BB962C8B-B14F-4D97-AF65-F5344CB8AC3E}">
        <p14:creationId xmlns:p14="http://schemas.microsoft.com/office/powerpoint/2010/main" val="64123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01119"/>
            <a:ext cx="9144000" cy="1655762"/>
          </a:xfrm>
        </p:spPr>
        <p:txBody>
          <a:bodyPr>
            <a:normAutofit lnSpcReduction="10000"/>
          </a:bodyPr>
          <a:lstStyle/>
          <a:p>
            <a:r>
              <a:rPr lang="en-US" sz="11500" dirty="0">
                <a:solidFill>
                  <a:schemeClr val="accent4"/>
                </a:solidFill>
                <a:latin typeface="Angsana New" charset="0"/>
                <a:ea typeface="Angsana New" charset="0"/>
                <a:cs typeface="Angsana New" charset="0"/>
              </a:rPr>
              <a:t>Report</a:t>
            </a:r>
            <a:endParaRPr lang="en-US" sz="7200"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73220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Execution Examples</a:t>
            </a:r>
            <a:endParaRPr lang="en-US" dirty="0"/>
          </a:p>
        </p:txBody>
      </p:sp>
      <p:sp>
        <p:nvSpPr>
          <p:cNvPr id="3" name="Content Placeholder 2"/>
          <p:cNvSpPr>
            <a:spLocks noGrp="1"/>
          </p:cNvSpPr>
          <p:nvPr>
            <p:ph idx="1"/>
          </p:nvPr>
        </p:nvSpPr>
        <p:spPr>
          <a:xfrm>
            <a:off x="838199" y="1126273"/>
            <a:ext cx="10515600" cy="4550627"/>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solidFill>
                <a:latin typeface="Angsana New" charset="0"/>
                <a:ea typeface="Angsana New" charset="0"/>
                <a:cs typeface="Angsana New" charset="0"/>
              </a:rPr>
              <a:t>Running Instructions: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Open terminal in the jar file folder and run:</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parking.jar</a:t>
            </a:r>
            <a:r>
              <a:rPr lang="en-US" dirty="0">
                <a:solidFill>
                  <a:schemeClr val="accent4">
                    <a:lumMod val="20000"/>
                    <a:lumOff val="80000"/>
                  </a:schemeClr>
                </a:solidFill>
                <a:latin typeface="Angsana New" charset="0"/>
                <a:ea typeface="Angsana New" charset="0"/>
                <a:cs typeface="Angsana New" charset="0"/>
              </a:rPr>
              <a:t> FIXED ./</a:t>
            </a:r>
            <a:r>
              <a:rPr lang="en-US" dirty="0" err="1">
                <a:solidFill>
                  <a:schemeClr val="accent4">
                    <a:lumMod val="20000"/>
                    <a:lumOff val="80000"/>
                  </a:schemeClr>
                </a:solidFill>
                <a:latin typeface="Angsana New" charset="0"/>
                <a:ea typeface="Angsana New" charset="0"/>
                <a:cs typeface="Angsana New" charset="0"/>
              </a:rPr>
              <a:t>cars.csv</a:t>
            </a:r>
            <a:r>
              <a:rPr lang="en-US" dirty="0">
                <a:solidFill>
                  <a:schemeClr val="accent4">
                    <a:lumMod val="20000"/>
                    <a:lumOff val="80000"/>
                  </a:schemeClr>
                </a:solidFill>
                <a:latin typeface="Angsana New" charset="0"/>
                <a:ea typeface="Angsana New" charset="0"/>
                <a:cs typeface="Angsana New" charset="0"/>
              </a:rPr>
              <a:t> ./</a:t>
            </a:r>
            <a:r>
              <a:rPr lang="en-US" dirty="0" err="1">
                <a:solidFill>
                  <a:schemeClr val="accent4">
                    <a:lumMod val="20000"/>
                    <a:lumOff val="80000"/>
                  </a:schemeClr>
                </a:solidFill>
                <a:latin typeface="Angsana New" charset="0"/>
                <a:ea typeface="Angsana New" charset="0"/>
                <a:cs typeface="Angsana New" charset="0"/>
              </a:rPr>
              <a:t>lots.csv</a:t>
            </a:r>
            <a:r>
              <a:rPr lang="en-US" dirty="0">
                <a:solidFill>
                  <a:schemeClr val="accent4">
                    <a:lumMod val="20000"/>
                    <a:lumOff val="80000"/>
                  </a:schemeClr>
                </a:solidFill>
                <a:latin typeface="Angsana New" charset="0"/>
                <a:ea typeface="Angsana New" charset="0"/>
                <a:cs typeface="Angsana New" charset="0"/>
              </a:rPr>
              <a:t>	</a:t>
            </a:r>
            <a:r>
              <a:rPr lang="en-US" dirty="0">
                <a:solidFill>
                  <a:schemeClr val="bg1">
                    <a:lumMod val="95000"/>
                  </a:schemeClr>
                </a:solidFill>
                <a:latin typeface="Angsana New" charset="0"/>
                <a:ea typeface="Angsana New" charset="0"/>
                <a:cs typeface="Angsana New" charset="0"/>
              </a:rPr>
              <a:t>for the possibility to edit cars and parking lots’ parameters</a:t>
            </a:r>
          </a:p>
          <a:p>
            <a:pPr marL="0" lvl="0" indent="0" algn="just">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a:t>
            </a:r>
            <a:r>
              <a:rPr lang="en-US" dirty="0" err="1">
                <a:solidFill>
                  <a:schemeClr val="accent4">
                    <a:lumMod val="20000"/>
                    <a:lumOff val="80000"/>
                  </a:schemeClr>
                </a:solidFill>
                <a:latin typeface="Angsana New" charset="0"/>
                <a:ea typeface="Angsana New" charset="0"/>
                <a:cs typeface="Angsana New" charset="0"/>
              </a:rPr>
              <a:t>parking.jar</a:t>
            </a:r>
            <a:r>
              <a:rPr lang="en-US" dirty="0">
                <a:solidFill>
                  <a:schemeClr val="accent4">
                    <a:lumMod val="20000"/>
                    <a:lumOff val="80000"/>
                  </a:schemeClr>
                </a:solidFill>
                <a:latin typeface="Angsana New" charset="0"/>
                <a:ea typeface="Angsana New" charset="0"/>
                <a:cs typeface="Angsana New" charset="0"/>
              </a:rPr>
              <a:t> RANDOM ./</a:t>
            </a:r>
            <a:r>
              <a:rPr lang="en-US" dirty="0" err="1">
                <a:solidFill>
                  <a:schemeClr val="accent4">
                    <a:lumMod val="20000"/>
                    <a:lumOff val="80000"/>
                  </a:schemeClr>
                </a:solidFill>
                <a:latin typeface="Angsana New" charset="0"/>
                <a:ea typeface="Angsana New" charset="0"/>
                <a:cs typeface="Angsana New" charset="0"/>
              </a:rPr>
              <a:t>random.csv</a:t>
            </a:r>
            <a:r>
              <a:rPr lang="en-US" dirty="0">
                <a:solidFill>
                  <a:schemeClr val="accent4">
                    <a:lumMod val="20000"/>
                    <a:lumOff val="80000"/>
                  </a:schemeClr>
                </a:solidFill>
                <a:latin typeface="Angsana New" charset="0"/>
                <a:ea typeface="Angsana New" charset="0"/>
                <a:cs typeface="Angsana New" charset="0"/>
              </a:rPr>
              <a:t> 	</a:t>
            </a:r>
            <a:r>
              <a:rPr lang="en-US" dirty="0">
                <a:solidFill>
                  <a:schemeClr val="bg1">
                    <a:lumMod val="95000"/>
                  </a:schemeClr>
                </a:solidFill>
                <a:latin typeface="Angsana New" charset="0"/>
                <a:ea typeface="Angsana New" charset="0"/>
                <a:cs typeface="Angsana New" charset="0"/>
              </a:rPr>
              <a:t>if goal is to generate random parameters</a:t>
            </a:r>
          </a:p>
          <a:p>
            <a:pPr marL="0" lvl="0" indent="0" algn="just">
              <a:lnSpc>
                <a:spcPct val="100000"/>
              </a:lnSpc>
              <a:spcBef>
                <a:spcPts val="0"/>
              </a:spcBef>
              <a:buNone/>
            </a:pPr>
            <a:endParaRPr lang="en-US" sz="1200" dirty="0">
              <a:solidFill>
                <a:schemeClr val="accent4"/>
              </a:solidFill>
              <a:latin typeface="Angsana New" charset="0"/>
              <a:ea typeface="Angsana New" charset="0"/>
              <a:cs typeface="Angsana New" charset="0"/>
            </a:endParaRPr>
          </a:p>
          <a:p>
            <a:pPr marL="0" lvl="0" indent="0" algn="just">
              <a:lnSpc>
                <a:spcPct val="100000"/>
              </a:lnSpc>
              <a:spcBef>
                <a:spcPts val="0"/>
              </a:spcBef>
              <a:buNone/>
            </a:pPr>
            <a:r>
              <a:rPr lang="en-US" dirty="0">
                <a:solidFill>
                  <a:schemeClr val="accent4"/>
                </a:solidFill>
                <a:latin typeface="Angsana New" charset="0"/>
                <a:ea typeface="Angsana New" charset="0"/>
                <a:cs typeface="Angsana New" charset="0"/>
              </a:rPr>
              <a:t>FIXED parameters examples:</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solidFill>
                <a:schemeClr val="accent4">
                  <a:lumMod val="20000"/>
                  <a:lumOff val="80000"/>
                </a:schemeClr>
              </a:solidFill>
              <a:latin typeface="Angsana New" charset="0"/>
              <a:ea typeface="Angsana New" charset="0"/>
              <a:cs typeface="Angsana New" charset="0"/>
            </a:endParaRPr>
          </a:p>
        </p:txBody>
      </p:sp>
      <p:sp>
        <p:nvSpPr>
          <p:cNvPr id="4" name="Content Placeholder 2"/>
          <p:cNvSpPr txBox="1">
            <a:spLocks/>
          </p:cNvSpPr>
          <p:nvPr/>
        </p:nvSpPr>
        <p:spPr>
          <a:xfrm>
            <a:off x="838198" y="3729037"/>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3081334" y="3717129"/>
            <a:ext cx="1762127"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12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regular/luxury</a:t>
            </a:r>
          </a:p>
          <a:p>
            <a:pPr marL="0" indent="0" algn="ctr">
              <a:lnSpc>
                <a:spcPct val="100000"/>
              </a:lnSpc>
              <a:spcBef>
                <a:spcPts val="0"/>
              </a:spcBef>
              <a:buFontTx/>
              <a:buNone/>
            </a:pPr>
            <a:r>
              <a:rPr lang="en-US">
                <a:solidFill>
                  <a:schemeClr val="bg1">
                    <a:lumMod val="95000"/>
                  </a:schemeClr>
                </a:solidFill>
                <a:latin typeface="Angsana New" charset="0"/>
                <a:ea typeface="Angsana New" charset="0"/>
                <a:cs typeface="Angsana New" charset="0"/>
              </a:rPr>
              <a:t>strict</a:t>
            </a:r>
            <a:endParaRPr lang="en-US" dirty="0">
              <a:solidFill>
                <a:schemeClr val="bg1">
                  <a:lumMod val="95000"/>
                </a:schemeClr>
              </a:solidFill>
              <a:latin typeface="Angsana New" charset="0"/>
              <a:ea typeface="Angsana New" charset="0"/>
              <a:cs typeface="Angsana New" charset="0"/>
            </a:endParaRPr>
          </a:p>
        </p:txBody>
      </p:sp>
      <p:sp>
        <p:nvSpPr>
          <p:cNvPr id="6" name="Content Placeholder 2"/>
          <p:cNvSpPr txBox="1">
            <a:spLocks/>
          </p:cNvSpPr>
          <p:nvPr/>
        </p:nvSpPr>
        <p:spPr>
          <a:xfrm>
            <a:off x="4681533" y="3730866"/>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TextBox 6"/>
          <p:cNvSpPr txBox="1"/>
          <p:nvPr/>
        </p:nvSpPr>
        <p:spPr>
          <a:xfrm>
            <a:off x="838198" y="3441563"/>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312" t="-6577" b="-1"/>
          <a:stretch/>
        </p:blipFill>
        <p:spPr>
          <a:xfrm>
            <a:off x="8720135" y="4293452"/>
            <a:ext cx="2651127" cy="257175"/>
          </a:xfrm>
          <a:prstGeom prst="rect">
            <a:avLst/>
          </a:prstGeom>
        </p:spPr>
      </p:pic>
      <p:sp>
        <p:nvSpPr>
          <p:cNvPr id="10" name="TextBox 9"/>
          <p:cNvSpPr txBox="1"/>
          <p:nvPr/>
        </p:nvSpPr>
        <p:spPr>
          <a:xfrm>
            <a:off x="6900266" y="3729037"/>
            <a:ext cx="4673204" cy="523220"/>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Both </a:t>
            </a:r>
            <a:r>
              <a:rPr lang="en-US" sz="2800" dirty="0">
                <a:solidFill>
                  <a:schemeClr val="accent4">
                    <a:lumMod val="20000"/>
                    <a:lumOff val="80000"/>
                  </a:schemeClr>
                </a:solidFill>
                <a:latin typeface="Angsana New" charset="0"/>
                <a:ea typeface="Angsana New" charset="0"/>
                <a:cs typeface="Angsana New" charset="0"/>
              </a:rPr>
              <a:t>Cars</a:t>
            </a:r>
            <a:r>
              <a:rPr lang="en-US" sz="2800" dirty="0">
                <a:solidFill>
                  <a:schemeClr val="bg1">
                    <a:lumMod val="95000"/>
                  </a:schemeClr>
                </a:solidFill>
                <a:latin typeface="Angsana New" charset="0"/>
                <a:ea typeface="Angsana New" charset="0"/>
                <a:cs typeface="Angsana New" charset="0"/>
              </a:rPr>
              <a:t> and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Lots </a:t>
            </a:r>
            <a:r>
              <a:rPr lang="en-US" sz="2800" dirty="0">
                <a:solidFill>
                  <a:schemeClr val="bg1">
                    <a:lumMod val="95000"/>
                  </a:schemeClr>
                </a:solidFill>
                <a:latin typeface="Angsana New" charset="0"/>
                <a:ea typeface="Angsana New" charset="0"/>
                <a:cs typeface="Angsana New" charset="0"/>
              </a:rPr>
              <a:t>can never overlap.</a:t>
            </a:r>
          </a:p>
        </p:txBody>
      </p:sp>
      <p:sp>
        <p:nvSpPr>
          <p:cNvPr id="11" name="Right Brace 10"/>
          <p:cNvSpPr/>
          <p:nvPr/>
        </p:nvSpPr>
        <p:spPr>
          <a:xfrm rot="5400000" flipH="1" flipV="1">
            <a:off x="4511300" y="2684944"/>
            <a:ext cx="246399" cy="201454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2" name="TextBox 11"/>
          <p:cNvSpPr txBox="1"/>
          <p:nvPr/>
        </p:nvSpPr>
        <p:spPr>
          <a:xfrm>
            <a:off x="3890958" y="3113900"/>
            <a:ext cx="1433512"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1 experiment</a:t>
            </a:r>
          </a:p>
        </p:txBody>
      </p:sp>
    </p:spTree>
    <p:extLst>
      <p:ext uri="{BB962C8B-B14F-4D97-AF65-F5344CB8AC3E}">
        <p14:creationId xmlns:p14="http://schemas.microsoft.com/office/powerpoint/2010/main" val="120332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688" y="721201"/>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1" name="Content Placeholder 2"/>
          <p:cNvSpPr txBox="1">
            <a:spLocks/>
          </p:cNvSpPr>
          <p:nvPr/>
        </p:nvSpPr>
        <p:spPr>
          <a:xfrm>
            <a:off x="3012687" y="4040803"/>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3012688" y="1008675"/>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a:spLocks noGrp="1"/>
          </p:cNvSpPr>
          <p:nvPr>
            <p:ph idx="1"/>
          </p:nvPr>
        </p:nvSpPr>
        <p:spPr>
          <a:xfrm>
            <a:off x="5255824" y="996767"/>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(0,0)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4</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6" name="Content Placeholder 2"/>
          <p:cNvSpPr txBox="1">
            <a:spLocks/>
          </p:cNvSpPr>
          <p:nvPr/>
        </p:nvSpPr>
        <p:spPr>
          <a:xfrm>
            <a:off x="6856023" y="1010504"/>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lowdistance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55368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8" name="Content Placeholder 2"/>
          <p:cNvSpPr txBox="1">
            <a:spLocks/>
          </p:cNvSpPr>
          <p:nvPr/>
        </p:nvSpPr>
        <p:spPr>
          <a:xfrm>
            <a:off x="6946510"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10" name="TextBox 9"/>
          <p:cNvSpPr txBox="1"/>
          <p:nvPr/>
        </p:nvSpPr>
        <p:spPr>
          <a:xfrm>
            <a:off x="3012688" y="3717279"/>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sp>
        <p:nvSpPr>
          <p:cNvPr id="15" name="Content Placeholder 2"/>
          <p:cNvSpPr txBox="1">
            <a:spLocks/>
          </p:cNvSpPr>
          <p:nvPr/>
        </p:nvSpPr>
        <p:spPr>
          <a:xfrm>
            <a:off x="8151425" y="100867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lowcost</a:t>
            </a:r>
            <a:endParaRPr lang="en-US" dirty="0">
              <a:solidFill>
                <a:schemeClr val="bg1">
                  <a:lumMod val="95000"/>
                </a:schemeClr>
              </a:solidFill>
              <a:latin typeface="Angsana New" charset="0"/>
              <a:ea typeface="Angsana New" charset="0"/>
              <a:cs typeface="Angsana New" charset="0"/>
            </a:endParaRPr>
          </a:p>
        </p:txBody>
      </p:sp>
      <p:sp>
        <p:nvSpPr>
          <p:cNvPr id="23" name="Content Placeholder 2"/>
          <p:cNvSpPr txBox="1">
            <a:spLocks/>
          </p:cNvSpPr>
          <p:nvPr/>
        </p:nvSpPr>
        <p:spPr>
          <a:xfrm>
            <a:off x="82419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grpSp>
        <p:nvGrpSpPr>
          <p:cNvPr id="29" name="Group 28"/>
          <p:cNvGrpSpPr/>
          <p:nvPr/>
        </p:nvGrpSpPr>
        <p:grpSpPr>
          <a:xfrm>
            <a:off x="5436801" y="0"/>
            <a:ext cx="1433512" cy="1256328"/>
            <a:chOff x="3262313" y="-79989"/>
            <a:chExt cx="1433512" cy="1256328"/>
          </a:xfrm>
        </p:grpSpPr>
        <p:sp>
          <p:nvSpPr>
            <p:cNvPr id="26" name="TextBox 25"/>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1</a:t>
              </a:r>
              <a:r>
                <a:rPr lang="en-US" sz="2800" baseline="30000" dirty="0">
                  <a:solidFill>
                    <a:srgbClr val="C00000"/>
                  </a:solidFill>
                  <a:latin typeface="Angsana New" charset="0"/>
                  <a:ea typeface="Angsana New" charset="0"/>
                  <a:cs typeface="Angsana New" charset="0"/>
                </a:rPr>
                <a:t>st</a:t>
              </a:r>
              <a:r>
                <a:rPr lang="en-US" sz="2800" dirty="0">
                  <a:solidFill>
                    <a:srgbClr val="00B0F0"/>
                  </a:solidFill>
                  <a:latin typeface="Angsana New" charset="0"/>
                  <a:ea typeface="Angsana New" charset="0"/>
                  <a:cs typeface="Angsana New" charset="0"/>
                </a:rPr>
                <a:t> </a:t>
              </a:r>
              <a:r>
                <a:rPr lang="en-US" sz="2800" dirty="0">
                  <a:solidFill>
                    <a:srgbClr val="C00000"/>
                  </a:solidFill>
                  <a:latin typeface="Angsana New" charset="0"/>
                  <a:ea typeface="Angsana New" charset="0"/>
                  <a:cs typeface="Angsana New" charset="0"/>
                </a:rPr>
                <a:t>experiment</a:t>
              </a:r>
            </a:p>
          </p:txBody>
        </p:sp>
        <p:sp>
          <p:nvSpPr>
            <p:cNvPr id="28" name="Right Brace 27"/>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846499" y="19053"/>
            <a:ext cx="1433512" cy="1256328"/>
            <a:chOff x="3262313" y="-79989"/>
            <a:chExt cx="1433512" cy="1256328"/>
          </a:xfrm>
        </p:grpSpPr>
        <p:sp>
          <p:nvSpPr>
            <p:cNvPr id="31" name="TextBox 30"/>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2</a:t>
              </a:r>
              <a:r>
                <a:rPr lang="en-US" sz="2800" baseline="30000" dirty="0">
                  <a:solidFill>
                    <a:srgbClr val="C00000"/>
                  </a:solidFill>
                  <a:latin typeface="Angsana New" charset="0"/>
                  <a:ea typeface="Angsana New" charset="0"/>
                  <a:cs typeface="Angsana New" charset="0"/>
                </a:rPr>
                <a:t>nd</a:t>
              </a:r>
              <a:r>
                <a:rPr lang="en-US" sz="2800" dirty="0">
                  <a:solidFill>
                    <a:srgbClr val="C00000"/>
                  </a:solidFill>
                  <a:latin typeface="Angsana New" charset="0"/>
                  <a:ea typeface="Angsana New" charset="0"/>
                  <a:cs typeface="Angsana New" charset="0"/>
                </a:rPr>
                <a:t> experiment</a:t>
              </a:r>
            </a:p>
          </p:txBody>
        </p:sp>
        <p:sp>
          <p:nvSpPr>
            <p:cNvPr id="32" name="Right Brace 31"/>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8132376" y="10770"/>
            <a:ext cx="1433512" cy="1256328"/>
            <a:chOff x="3262313" y="-79989"/>
            <a:chExt cx="1433512" cy="1256328"/>
          </a:xfrm>
        </p:grpSpPr>
        <p:sp>
          <p:nvSpPr>
            <p:cNvPr id="34" name="TextBox 33"/>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3</a:t>
              </a:r>
              <a:r>
                <a:rPr lang="en-US" sz="2800" baseline="30000" dirty="0">
                  <a:solidFill>
                    <a:srgbClr val="C00000"/>
                  </a:solidFill>
                  <a:latin typeface="Angsana New" charset="0"/>
                  <a:ea typeface="Angsana New" charset="0"/>
                  <a:cs typeface="Angsana New" charset="0"/>
                </a:rPr>
                <a:t>rd</a:t>
              </a:r>
              <a:r>
                <a:rPr lang="en-US" sz="2800" dirty="0">
                  <a:solidFill>
                    <a:srgbClr val="C00000"/>
                  </a:solidFill>
                  <a:latin typeface="Angsana New" charset="0"/>
                  <a:ea typeface="Angsana New" charset="0"/>
                  <a:cs typeface="Angsana New" charset="0"/>
                </a:rPr>
                <a:t> experiment</a:t>
              </a:r>
            </a:p>
          </p:txBody>
        </p:sp>
        <p:sp>
          <p:nvSpPr>
            <p:cNvPr id="35" name="Right Brace 34"/>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Right Brace 35"/>
          <p:cNvSpPr/>
          <p:nvPr/>
        </p:nvSpPr>
        <p:spPr>
          <a:xfrm rot="5400000" flipH="1" flipV="1">
            <a:off x="7317616" y="2430379"/>
            <a:ext cx="236474" cy="3383765"/>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TextBox 36"/>
          <p:cNvSpPr txBox="1"/>
          <p:nvPr/>
        </p:nvSpPr>
        <p:spPr>
          <a:xfrm>
            <a:off x="6217852" y="3562224"/>
            <a:ext cx="2887454"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similar to 3 experiments</a:t>
            </a:r>
          </a:p>
        </p:txBody>
      </p:sp>
    </p:spTree>
    <p:extLst>
      <p:ext uri="{BB962C8B-B14F-4D97-AF65-F5344CB8AC3E}">
        <p14:creationId xmlns:p14="http://schemas.microsoft.com/office/powerpoint/2010/main" val="27410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89062" y="806090"/>
            <a:ext cx="5489162" cy="5505114"/>
            <a:chOff x="3208154" y="869795"/>
            <a:chExt cx="5489162" cy="5505114"/>
          </a:xfrm>
        </p:grpSpPr>
        <p:pic>
          <p:nvPicPr>
            <p:cNvPr id="4" name="Picture 3"/>
            <p:cNvPicPr>
              <a:picLocks noChangeAspect="1"/>
            </p:cNvPicPr>
            <p:nvPr/>
          </p:nvPicPr>
          <p:blipFill>
            <a:blip r:embed="rId2"/>
            <a:stretch>
              <a:fillRect/>
            </a:stretch>
          </p:blipFill>
          <p:spPr>
            <a:xfrm>
              <a:off x="3652838" y="1066800"/>
              <a:ext cx="4876800" cy="4876800"/>
            </a:xfrm>
            <a:prstGeom prst="rect">
              <a:avLst/>
            </a:prstGeom>
          </p:spPr>
        </p:pic>
        <p:sp>
          <p:nvSpPr>
            <p:cNvPr id="6" name="TextBox 5"/>
            <p:cNvSpPr txBox="1"/>
            <p:nvPr/>
          </p:nvSpPr>
          <p:spPr>
            <a:xfrm>
              <a:off x="3720503" y="5473958"/>
              <a:ext cx="971550"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Car</a:t>
              </a:r>
            </a:p>
          </p:txBody>
        </p:sp>
        <p:sp>
          <p:nvSpPr>
            <p:cNvPr id="7" name="Oval 6"/>
            <p:cNvSpPr/>
            <p:nvPr/>
          </p:nvSpPr>
          <p:spPr>
            <a:xfrm>
              <a:off x="5991225" y="3398043"/>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759860" y="4626698"/>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92028" y="4869444"/>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52825" y="5836443"/>
              <a:ext cx="200025" cy="21431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86918" y="4088120"/>
              <a:ext cx="1978262"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ParkingLot1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2€</a:t>
              </a:r>
            </a:p>
          </p:txBody>
        </p:sp>
        <p:sp>
          <p:nvSpPr>
            <p:cNvPr id="13" name="TextBox 12"/>
            <p:cNvSpPr txBox="1"/>
            <p:nvPr/>
          </p:nvSpPr>
          <p:spPr>
            <a:xfrm>
              <a:off x="4489938" y="4947099"/>
              <a:ext cx="1866257"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ParkingLot0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1€</a:t>
              </a:r>
            </a:p>
          </p:txBody>
        </p:sp>
        <p:sp>
          <p:nvSpPr>
            <p:cNvPr id="14" name="TextBox 13"/>
            <p:cNvSpPr txBox="1"/>
            <p:nvPr/>
          </p:nvSpPr>
          <p:spPr>
            <a:xfrm>
              <a:off x="5899404" y="2962819"/>
              <a:ext cx="1928751"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ParkingLot2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4€</a:t>
              </a:r>
            </a:p>
          </p:txBody>
        </p:sp>
        <p:sp>
          <p:nvSpPr>
            <p:cNvPr id="15" name="TextBox 14"/>
            <p:cNvSpPr txBox="1"/>
            <p:nvPr/>
          </p:nvSpPr>
          <p:spPr>
            <a:xfrm>
              <a:off x="4692053" y="5851689"/>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16" name="TextBox 15"/>
            <p:cNvSpPr txBox="1"/>
            <p:nvPr/>
          </p:nvSpPr>
          <p:spPr>
            <a:xfrm>
              <a:off x="4432617" y="5836443"/>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sp>
          <p:nvSpPr>
            <p:cNvPr id="17" name="TextBox 16"/>
            <p:cNvSpPr txBox="1"/>
            <p:nvPr/>
          </p:nvSpPr>
          <p:spPr>
            <a:xfrm>
              <a:off x="5911512" y="5846265"/>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8" name="TextBox 17"/>
            <p:cNvSpPr txBox="1"/>
            <p:nvPr/>
          </p:nvSpPr>
          <p:spPr>
            <a:xfrm>
              <a:off x="3208154" y="3224429"/>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9" name="TextBox 18"/>
            <p:cNvSpPr txBox="1"/>
            <p:nvPr/>
          </p:nvSpPr>
          <p:spPr>
            <a:xfrm>
              <a:off x="3280135" y="4453380"/>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20" name="TextBox 19"/>
            <p:cNvSpPr txBox="1"/>
            <p:nvPr/>
          </p:nvSpPr>
          <p:spPr>
            <a:xfrm>
              <a:off x="3258628" y="4713982"/>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cxnSp>
          <p:nvCxnSpPr>
            <p:cNvPr id="24" name="Straight Arrow Connector 23"/>
            <p:cNvCxnSpPr>
              <a:stCxn id="10" idx="0"/>
            </p:cNvCxnSpPr>
            <p:nvPr/>
          </p:nvCxnSpPr>
          <p:spPr>
            <a:xfrm flipV="1">
              <a:off x="3652838" y="869795"/>
              <a:ext cx="6625" cy="4966648"/>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p:cNvCxnSpPr>
            <p:nvPr/>
          </p:nvCxnSpPr>
          <p:spPr>
            <a:xfrm flipV="1">
              <a:off x="3752850" y="5943599"/>
              <a:ext cx="4944466" cy="1"/>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224523" y="947423"/>
            <a:ext cx="4422172"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1</a:t>
            </a:r>
            <a:r>
              <a:rPr lang="en-US" sz="2800" baseline="30000" dirty="0">
                <a:solidFill>
                  <a:schemeClr val="bg1">
                    <a:lumMod val="95000"/>
                  </a:schemeClr>
                </a:solidFill>
                <a:latin typeface="Angsana New" charset="0"/>
                <a:ea typeface="Angsana New" charset="0"/>
                <a:cs typeface="Angsana New" charset="0"/>
              </a:rPr>
              <a:t>st</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chooses option which combines lowest cost and distance.</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2</a:t>
            </a:r>
            <a:r>
              <a:rPr lang="en-US" sz="2800" baseline="30000" dirty="0">
                <a:solidFill>
                  <a:schemeClr val="bg1">
                    <a:lumMod val="95000"/>
                  </a:schemeClr>
                </a:solidFill>
                <a:latin typeface="Angsana New" charset="0"/>
                <a:ea typeface="Angsana New" charset="0"/>
                <a:cs typeface="Angsana New" charset="0"/>
              </a:rPr>
              <a:t>nd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distance behavior chooses parking lot with lowest distance between them despite cost.</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3</a:t>
            </a:r>
            <a:r>
              <a:rPr lang="en-US" sz="2800" baseline="30000" dirty="0">
                <a:solidFill>
                  <a:schemeClr val="bg1">
                    <a:lumMod val="95000"/>
                  </a:schemeClr>
                </a:solidFill>
                <a:latin typeface="Angsana New" charset="0"/>
                <a:ea typeface="Angsana New" charset="0"/>
                <a:cs typeface="Angsana New" charset="0"/>
              </a:rPr>
              <a:t>rd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cost behavior chooses parking lot with lowest cost despite distance.</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89" y="6142041"/>
            <a:ext cx="3898900" cy="1905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059" y="4406746"/>
            <a:ext cx="3911600" cy="228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06" y="2248401"/>
            <a:ext cx="3937000" cy="203200"/>
          </a:xfrm>
          <a:prstGeom prst="rect">
            <a:avLst/>
          </a:prstGeom>
        </p:spPr>
      </p:pic>
    </p:spTree>
    <p:extLst>
      <p:ext uri="{BB962C8B-B14F-4D97-AF65-F5344CB8AC3E}">
        <p14:creationId xmlns:p14="http://schemas.microsoft.com/office/powerpoint/2010/main" val="152727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Implemented Classes</a:t>
            </a:r>
            <a:endParaRPr lang="en-US" dirty="0"/>
          </a:p>
        </p:txBody>
      </p:sp>
      <p:pic>
        <p:nvPicPr>
          <p:cNvPr id="3" name="Picture 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239" t="2578" r="84623" b="70624"/>
          <a:stretch/>
        </p:blipFill>
        <p:spPr>
          <a:xfrm>
            <a:off x="234043" y="852407"/>
            <a:ext cx="3194957" cy="5832951"/>
          </a:xfrm>
          <a:prstGeom prst="rect">
            <a:avLst/>
          </a:prstGeom>
          <a:ln>
            <a:solidFill>
              <a:schemeClr val="tx1"/>
            </a:solidFill>
          </a:ln>
        </p:spPr>
      </p:pic>
      <p:sp>
        <p:nvSpPr>
          <p:cNvPr id="72" name="Rectangle 71"/>
          <p:cNvSpPr/>
          <p:nvPr/>
        </p:nvSpPr>
        <p:spPr>
          <a:xfrm>
            <a:off x="234043" y="365125"/>
            <a:ext cx="5965279" cy="52322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Constructors for agents </a:t>
            </a:r>
            <a:r>
              <a:rPr lang="en-GB" sz="2800" dirty="0">
                <a:solidFill>
                  <a:schemeClr val="accent4">
                    <a:lumMod val="20000"/>
                    <a:lumOff val="80000"/>
                  </a:schemeClr>
                </a:solidFill>
                <a:latin typeface="Angsana New" charset="0"/>
                <a:ea typeface="Angsana New" charset="0"/>
                <a:cs typeface="Angsana New" charset="0"/>
              </a:rPr>
              <a:t>Car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a:t>
            </a:r>
          </a:p>
        </p:txBody>
      </p:sp>
      <p:pic>
        <p:nvPicPr>
          <p:cNvPr id="73" name="Picture 7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470" t="61856" r="79813" b="4144"/>
          <a:stretch/>
        </p:blipFill>
        <p:spPr>
          <a:xfrm>
            <a:off x="3674397" y="852407"/>
            <a:ext cx="3467746" cy="5832951"/>
          </a:xfrm>
          <a:prstGeom prst="rect">
            <a:avLst/>
          </a:prstGeom>
          <a:ln>
            <a:solidFill>
              <a:schemeClr val="tx1"/>
            </a:solidFill>
          </a:ln>
        </p:spPr>
      </p:pic>
      <p:pic>
        <p:nvPicPr>
          <p:cNvPr id="74" name="Picture 7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9766" t="65908" r="24703" b="9804"/>
          <a:stretch/>
        </p:blipFill>
        <p:spPr>
          <a:xfrm>
            <a:off x="7822327" y="2281586"/>
            <a:ext cx="3776870" cy="4403772"/>
          </a:xfrm>
          <a:prstGeom prst="rect">
            <a:avLst/>
          </a:prstGeom>
          <a:ln>
            <a:solidFill>
              <a:schemeClr val="tx1"/>
            </a:solidFill>
          </a:ln>
        </p:spPr>
      </p:pic>
      <p:sp>
        <p:nvSpPr>
          <p:cNvPr id="76" name="Rectangle 75"/>
          <p:cNvSpPr/>
          <p:nvPr/>
        </p:nvSpPr>
        <p:spPr>
          <a:xfrm>
            <a:off x="7568068" y="1327479"/>
            <a:ext cx="4031129"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Essentially main class, where all methods are called and initiated:</a:t>
            </a:r>
          </a:p>
        </p:txBody>
      </p:sp>
    </p:spTree>
    <p:extLst>
      <p:ext uri="{BB962C8B-B14F-4D97-AF65-F5344CB8AC3E}">
        <p14:creationId xmlns:p14="http://schemas.microsoft.com/office/powerpoint/2010/main" val="134559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183" y="472450"/>
            <a:ext cx="5850272" cy="3108543"/>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Constructs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behaviour</a:t>
            </a:r>
            <a:r>
              <a:rPr lang="en-GB" sz="2800" dirty="0">
                <a:solidFill>
                  <a:schemeClr val="bg1">
                    <a:lumMod val="95000"/>
                  </a:schemeClr>
                </a:solidFill>
                <a:latin typeface="Angsana New" charset="0"/>
                <a:ea typeface="Angsana New" charset="0"/>
                <a:cs typeface="Angsana New" charset="0"/>
              </a:rPr>
              <a:t> responsible for handling the </a:t>
            </a:r>
            <a:r>
              <a:rPr lang="en-GB" sz="2800" dirty="0" err="1">
                <a:solidFill>
                  <a:schemeClr val="bg1">
                    <a:lumMod val="95000"/>
                  </a:schemeClr>
                </a:solidFill>
                <a:latin typeface="Angsana New" charset="0"/>
                <a:ea typeface="Angsana New" charset="0"/>
                <a:cs typeface="Angsana New" charset="0"/>
              </a:rPr>
              <a:t>ContractNetInitiator</a:t>
            </a:r>
            <a:r>
              <a:rPr lang="en-GB" sz="2800" dirty="0">
                <a:solidFill>
                  <a:schemeClr val="bg1">
                    <a:lumMod val="95000"/>
                  </a:schemeClr>
                </a:solidFill>
                <a:latin typeface="Angsana New" charset="0"/>
                <a:ea typeface="Angsana New" charset="0"/>
                <a:cs typeface="Angsana New" charset="0"/>
              </a:rPr>
              <a:t> role in our FIPA </a:t>
            </a:r>
            <a:r>
              <a:rPr lang="en-GB" sz="2800" dirty="0" err="1">
                <a:solidFill>
                  <a:schemeClr val="bg1">
                    <a:lumMod val="95000"/>
                  </a:schemeClr>
                </a:solidFill>
                <a:latin typeface="Angsana New" charset="0"/>
                <a:ea typeface="Angsana New" charset="0"/>
                <a:cs typeface="Angsana New" charset="0"/>
              </a:rPr>
              <a:t>ContractNet</a:t>
            </a:r>
            <a:r>
              <a:rPr lang="en-GB" sz="2800" dirty="0">
                <a:solidFill>
                  <a:schemeClr val="bg1">
                    <a:lumMod val="95000"/>
                  </a:schemeClr>
                </a:solidFill>
                <a:latin typeface="Angsana New" charset="0"/>
                <a:ea typeface="Angsana New" charset="0"/>
                <a:cs typeface="Angsana New" charset="0"/>
              </a:rPr>
              <a:t> protocol. Sends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signalling the desired spot types to which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 respond with their proposals provided a spot of the desired type is available. The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then evaluates the proposals and chooses to accept 0 or 1 of them.</a:t>
            </a:r>
          </a:p>
        </p:txBody>
      </p:sp>
      <p:pic>
        <p:nvPicPr>
          <p:cNvPr id="9" name="Picture 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759" t="19059" r="69150" b="71335"/>
          <a:stretch/>
        </p:blipFill>
        <p:spPr>
          <a:xfrm>
            <a:off x="1207018" y="841387"/>
            <a:ext cx="3426995" cy="2370667"/>
          </a:xfrm>
          <a:prstGeom prst="rect">
            <a:avLst/>
          </a:prstGeom>
          <a:ln>
            <a:solidFill>
              <a:schemeClr val="tx1"/>
            </a:solidFill>
          </a:ln>
        </p:spPr>
      </p:pic>
      <p:pic>
        <p:nvPicPr>
          <p:cNvPr id="29" name="Picture 2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87" t="62789" r="58970" b="27664"/>
          <a:stretch/>
        </p:blipFill>
        <p:spPr>
          <a:xfrm>
            <a:off x="665933" y="3878817"/>
            <a:ext cx="4509164" cy="2355742"/>
          </a:xfrm>
          <a:prstGeom prst="rect">
            <a:avLst/>
          </a:prstGeom>
          <a:ln>
            <a:solidFill>
              <a:schemeClr val="tx1"/>
            </a:solidFill>
          </a:ln>
        </p:spPr>
      </p:pic>
      <p:sp>
        <p:nvSpPr>
          <p:cNvPr id="30" name="Rectangle 29"/>
          <p:cNvSpPr/>
          <p:nvPr/>
        </p:nvSpPr>
        <p:spPr>
          <a:xfrm>
            <a:off x="5464183" y="3717860"/>
            <a:ext cx="5787586" cy="2677656"/>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a:t>
            </a:r>
            <a:r>
              <a:rPr lang="en-US" sz="2800" dirty="0" err="1">
                <a:solidFill>
                  <a:schemeClr val="bg1">
                    <a:lumMod val="95000"/>
                  </a:schemeClr>
                </a:solidFill>
                <a:latin typeface="Angsana New" charset="0"/>
                <a:ea typeface="Angsana New" charset="0"/>
                <a:cs typeface="Angsana New" charset="0"/>
              </a:rPr>
              <a:t>behaviour</a:t>
            </a:r>
            <a:r>
              <a:rPr lang="en-US" sz="2800" dirty="0">
                <a:solidFill>
                  <a:schemeClr val="bg1">
                    <a:lumMod val="95000"/>
                  </a:schemeClr>
                </a:solidFill>
                <a:latin typeface="Angsana New" charset="0"/>
                <a:ea typeface="Angsana New" charset="0"/>
                <a:cs typeface="Angsana New" charset="0"/>
              </a:rPr>
              <a:t> responsible for handling the </a:t>
            </a:r>
            <a:r>
              <a:rPr lang="en-US" sz="2800" dirty="0" err="1">
                <a:solidFill>
                  <a:schemeClr val="bg1">
                    <a:lumMod val="95000"/>
                  </a:schemeClr>
                </a:solidFill>
                <a:latin typeface="Angsana New" charset="0"/>
                <a:ea typeface="Angsana New" charset="0"/>
                <a:cs typeface="Angsana New" charset="0"/>
              </a:rPr>
              <a:t>ContractNetResponder</a:t>
            </a:r>
            <a:r>
              <a:rPr lang="en-US" sz="2800" dirty="0">
                <a:solidFill>
                  <a:schemeClr val="bg1">
                    <a:lumMod val="95000"/>
                  </a:schemeClr>
                </a:solidFill>
                <a:latin typeface="Angsana New" charset="0"/>
                <a:ea typeface="Angsana New" charset="0"/>
                <a:cs typeface="Angsana New" charset="0"/>
              </a:rPr>
              <a:t> role in a FIPA </a:t>
            </a:r>
            <a:r>
              <a:rPr lang="en-US" sz="2800" dirty="0" err="1">
                <a:solidFill>
                  <a:schemeClr val="bg1">
                    <a:lumMod val="95000"/>
                  </a:schemeClr>
                </a:solidFill>
                <a:latin typeface="Angsana New" charset="0"/>
                <a:ea typeface="Angsana New" charset="0"/>
                <a:cs typeface="Angsana New" charset="0"/>
              </a:rPr>
              <a:t>ContractNet</a:t>
            </a:r>
            <a:r>
              <a:rPr lang="en-US" sz="2800" dirty="0">
                <a:solidFill>
                  <a:schemeClr val="bg1">
                    <a:lumMod val="95000"/>
                  </a:schemeClr>
                </a:solidFill>
                <a:latin typeface="Angsana New" charset="0"/>
                <a:ea typeface="Angsana New" charset="0"/>
                <a:cs typeface="Angsana New" charset="0"/>
              </a:rPr>
              <a:t> protocol. Waits for a </a:t>
            </a:r>
            <a:r>
              <a:rPr lang="en-US" sz="2800" dirty="0" err="1">
                <a:solidFill>
                  <a:schemeClr val="bg1">
                    <a:lumMod val="95000"/>
                  </a:schemeClr>
                </a:solidFill>
                <a:latin typeface="Angsana New" charset="0"/>
                <a:ea typeface="Angsana New" charset="0"/>
                <a:cs typeface="Angsana New" charset="0"/>
              </a:rPr>
              <a:t>cfp</a:t>
            </a:r>
            <a:r>
              <a:rPr lang="en-US" sz="2800" dirty="0">
                <a:solidFill>
                  <a:schemeClr val="bg1">
                    <a:lumMod val="95000"/>
                  </a:schemeClr>
                </a:solidFill>
                <a:latin typeface="Angsana New" charset="0"/>
                <a:ea typeface="Angsana New" charset="0"/>
                <a:cs typeface="Angsana New" charset="0"/>
              </a:rPr>
              <a:t> message, sends a proposal and awaits acceptance or rejection of the proposal. A proposal may not be sent if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has no more spots of the requested type.</a:t>
            </a:r>
          </a:p>
        </p:txBody>
      </p:sp>
    </p:spTree>
    <p:extLst>
      <p:ext uri="{BB962C8B-B14F-4D97-AF65-F5344CB8AC3E}">
        <p14:creationId xmlns:p14="http://schemas.microsoft.com/office/powerpoint/2010/main" val="57514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71" t="16002" r="53486" b="71441"/>
          <a:stretch/>
        </p:blipFill>
        <p:spPr>
          <a:xfrm>
            <a:off x="6261316" y="589798"/>
            <a:ext cx="3288093" cy="2985081"/>
          </a:xfrm>
          <a:prstGeom prst="rect">
            <a:avLst/>
          </a:prstGeom>
          <a:ln>
            <a:solidFill>
              <a:schemeClr val="tx1"/>
            </a:solidFill>
          </a:ln>
        </p:spPr>
      </p:pic>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4126" t="38793" r="40629" b="50301"/>
          <a:stretch/>
        </p:blipFill>
        <p:spPr>
          <a:xfrm>
            <a:off x="665934" y="586543"/>
            <a:ext cx="3328493" cy="2497620"/>
          </a:xfrm>
          <a:prstGeom prst="rect">
            <a:avLst/>
          </a:prstGeom>
          <a:ln>
            <a:solidFill>
              <a:schemeClr val="tx1"/>
            </a:solidFill>
          </a:ln>
        </p:spPr>
      </p:pic>
      <p:sp>
        <p:nvSpPr>
          <p:cNvPr id="8" name="Rectangle 7"/>
          <p:cNvSpPr/>
          <p:nvPr/>
        </p:nvSpPr>
        <p:spPr>
          <a:xfrm>
            <a:off x="9549409" y="586543"/>
            <a:ext cx="2043325" cy="353943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Parking Lot </a:t>
            </a:r>
            <a:r>
              <a:rPr lang="en-GB" sz="2800" dirty="0">
                <a:solidFill>
                  <a:schemeClr val="bg1">
                    <a:lumMod val="95000"/>
                  </a:schemeClr>
                </a:solidFill>
                <a:latin typeface="Angsana New" charset="0"/>
                <a:ea typeface="Angsana New" charset="0"/>
                <a:cs typeface="Angsana New" charset="0"/>
              </a:rPr>
              <a:t>agent to send a proposal message to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a:t>
            </a:r>
          </a:p>
          <a:p>
            <a:pPr algn="just"/>
            <a:endParaRPr lang="en-GB" sz="2800" dirty="0">
              <a:solidFill>
                <a:schemeClr val="bg1">
                  <a:lumMod val="95000"/>
                </a:schemeClr>
              </a:solidFill>
              <a:latin typeface="Angsana New" charset="0"/>
              <a:ea typeface="Angsana New" charset="0"/>
              <a:cs typeface="Angsana New" charset="0"/>
            </a:endParaRPr>
          </a:p>
        </p:txBody>
      </p:sp>
      <p:sp>
        <p:nvSpPr>
          <p:cNvPr id="9" name="Rectangle 8"/>
          <p:cNvSpPr/>
          <p:nvPr/>
        </p:nvSpPr>
        <p:spPr>
          <a:xfrm>
            <a:off x="3994427" y="586543"/>
            <a:ext cx="2043325"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to send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to the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a:t>
            </a:r>
          </a:p>
        </p:txBody>
      </p:sp>
      <p:pic>
        <p:nvPicPr>
          <p:cNvPr id="14" name="Picture 1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15" t="2499" r="58982" b="94019"/>
          <a:stretch/>
        </p:blipFill>
        <p:spPr>
          <a:xfrm>
            <a:off x="5242525" y="4519625"/>
            <a:ext cx="2165050" cy="858982"/>
          </a:xfrm>
          <a:prstGeom prst="rect">
            <a:avLst/>
          </a:prstGeom>
          <a:ln>
            <a:solidFill>
              <a:schemeClr val="tx1"/>
            </a:solidFill>
          </a:ln>
        </p:spPr>
      </p:pic>
      <p:pic>
        <p:nvPicPr>
          <p:cNvPr id="15" name="Picture 1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010" t="7726" r="58912" b="88792"/>
          <a:stretch/>
        </p:blipFill>
        <p:spPr>
          <a:xfrm>
            <a:off x="7608920" y="4521330"/>
            <a:ext cx="2207795" cy="858983"/>
          </a:xfrm>
          <a:prstGeom prst="rect">
            <a:avLst/>
          </a:prstGeom>
          <a:ln>
            <a:solidFill>
              <a:schemeClr val="tx1"/>
            </a:solidFill>
          </a:ln>
        </p:spPr>
      </p:pic>
      <p:pic>
        <p:nvPicPr>
          <p:cNvPr id="16" name="Picture 1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2705" t="2391" r="47850" b="94129"/>
          <a:stretch/>
        </p:blipFill>
        <p:spPr>
          <a:xfrm>
            <a:off x="5110689" y="5554194"/>
            <a:ext cx="2296886" cy="858983"/>
          </a:xfrm>
          <a:prstGeom prst="rect">
            <a:avLst/>
          </a:prstGeom>
          <a:ln>
            <a:solidFill>
              <a:schemeClr val="tx1"/>
            </a:solidFill>
          </a:ln>
        </p:spPr>
      </p:pic>
      <p:pic>
        <p:nvPicPr>
          <p:cNvPr id="17" name="Picture 16"/>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3106" t="7322" r="47917" b="88574"/>
          <a:stretch/>
        </p:blipFill>
        <p:spPr>
          <a:xfrm>
            <a:off x="7608920" y="5554196"/>
            <a:ext cx="2182874" cy="1012703"/>
          </a:xfrm>
          <a:prstGeom prst="rect">
            <a:avLst/>
          </a:prstGeom>
          <a:ln>
            <a:solidFill>
              <a:schemeClr val="tx1"/>
            </a:solidFill>
          </a:ln>
        </p:spPr>
      </p:pic>
      <p:sp>
        <p:nvSpPr>
          <p:cNvPr id="18" name="Rectangle 17"/>
          <p:cNvSpPr/>
          <p:nvPr/>
        </p:nvSpPr>
        <p:spPr>
          <a:xfrm>
            <a:off x="665934" y="3551855"/>
            <a:ext cx="10779066"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This set of classes is responsible for constructing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evaluator</a:t>
            </a:r>
            <a:r>
              <a:rPr lang="en-GB" sz="2800" dirty="0">
                <a:solidFill>
                  <a:schemeClr val="bg1">
                    <a:lumMod val="95000"/>
                  </a:schemeClr>
                </a:solidFill>
                <a:latin typeface="Angsana New" charset="0"/>
                <a:ea typeface="Angsana New" charset="0"/>
                <a:cs typeface="Angsana New" charset="0"/>
              </a:rPr>
              <a:t> objects which assign a value to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proposals. According to the class, different parameters are taken into account.</a:t>
            </a:r>
          </a:p>
        </p:txBody>
      </p:sp>
      <p:pic>
        <p:nvPicPr>
          <p:cNvPr id="19" name="Picture 1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0298" t="3268" r="70612" b="90488"/>
          <a:stretch/>
        </p:blipFill>
        <p:spPr>
          <a:xfrm>
            <a:off x="2018042" y="4519625"/>
            <a:ext cx="2210597" cy="1540923"/>
          </a:xfrm>
          <a:prstGeom prst="rect">
            <a:avLst/>
          </a:prstGeom>
          <a:ln>
            <a:solidFill>
              <a:schemeClr val="tx1"/>
            </a:solidFill>
          </a:ln>
        </p:spPr>
      </p:pic>
      <p:cxnSp>
        <p:nvCxnSpPr>
          <p:cNvPr id="20" name="Straight Arrow Connector 19"/>
          <p:cNvCxnSpPr/>
          <p:nvPr/>
        </p:nvCxnSpPr>
        <p:spPr>
          <a:xfrm flipH="1">
            <a:off x="4228639" y="4950822"/>
            <a:ext cx="3380281" cy="33926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28639" y="5290087"/>
            <a:ext cx="3380281" cy="7704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228639" y="5290087"/>
            <a:ext cx="882050" cy="69359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3" idx="1"/>
          </p:cNvCxnSpPr>
          <p:nvPr/>
        </p:nvCxnSpPr>
        <p:spPr>
          <a:xfrm flipH="1">
            <a:off x="4228639" y="4949116"/>
            <a:ext cx="1013886" cy="34097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Problem Description</a:t>
            </a:r>
          </a:p>
        </p:txBody>
      </p:sp>
      <p:sp>
        <p:nvSpPr>
          <p:cNvPr id="3" name="Content Placeholder 2"/>
          <p:cNvSpPr>
            <a:spLocks noGrp="1"/>
          </p:cNvSpPr>
          <p:nvPr>
            <p:ph idx="1"/>
          </p:nvPr>
        </p:nvSpPr>
        <p:spPr>
          <a:xfrm>
            <a:off x="838200" y="1453019"/>
            <a:ext cx="10515600" cy="4723944"/>
          </a:xfrm>
        </p:spPr>
        <p:txBody>
          <a:bodyPr>
            <a:normAutofit/>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This project concerns the allocation of parking lots to several cars. The cars have certain requirements regarding the kind of spot they prefer and negotiate with the various parking lots to assess which is the best one for them.</a:t>
            </a:r>
          </a:p>
          <a:p>
            <a:pPr marL="0" lvl="0" indent="0">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GB" b="1" dirty="0">
                <a:solidFill>
                  <a:srgbClr val="C00000"/>
                </a:solidFill>
                <a:latin typeface="Angsana New" charset="0"/>
                <a:ea typeface="Angsana New" charset="0"/>
                <a:cs typeface="Angsana New" charset="0"/>
              </a:rPr>
              <a:t>Decision variables: </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cost 			</a:t>
            </a:r>
            <a:r>
              <a:rPr lang="en-GB" dirty="0">
                <a:solidFill>
                  <a:schemeClr val="accent4">
                    <a:lumMod val="20000"/>
                    <a:lumOff val="80000"/>
                  </a:schemeClr>
                </a:solidFill>
                <a:latin typeface="Angsana New" charset="0"/>
                <a:ea typeface="Angsana New" charset="0"/>
                <a:cs typeface="Angsana New" charset="0"/>
              </a:rPr>
              <a:t>hourly cost of parking in a specific Parking Lot / spot type</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distance to parking lot 	</a:t>
            </a:r>
            <a:r>
              <a:rPr lang="en-GB" dirty="0">
                <a:solidFill>
                  <a:schemeClr val="accent4">
                    <a:lumMod val="20000"/>
                    <a:lumOff val="80000"/>
                  </a:schemeClr>
                </a:solidFill>
                <a:latin typeface="Angsana New" charset="0"/>
                <a:ea typeface="Angsana New" charset="0"/>
                <a:cs typeface="Angsana New" charset="0"/>
              </a:rPr>
              <a:t>measured between the Parking Lot and the current position of the Car agent</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spot type 		</a:t>
            </a:r>
            <a:r>
              <a:rPr lang="en-GB" dirty="0">
                <a:solidFill>
                  <a:schemeClr val="accent4">
                    <a:lumMod val="20000"/>
                    <a:lumOff val="80000"/>
                  </a:schemeClr>
                </a:solidFill>
                <a:latin typeface="Angsana New" charset="0"/>
                <a:ea typeface="Angsana New" charset="0"/>
                <a:cs typeface="Angsana New" charset="0"/>
              </a:rPr>
              <a:t>regular, luxury and handicap</a:t>
            </a:r>
          </a:p>
        </p:txBody>
      </p:sp>
    </p:spTree>
    <p:extLst>
      <p:ext uri="{BB962C8B-B14F-4D97-AF65-F5344CB8AC3E}">
        <p14:creationId xmlns:p14="http://schemas.microsoft.com/office/powerpoint/2010/main" val="210800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9" t="31498" r="85837" b="52316"/>
          <a:stretch/>
        </p:blipFill>
        <p:spPr>
          <a:xfrm>
            <a:off x="3034075" y="185980"/>
            <a:ext cx="2887579" cy="3994484"/>
          </a:xfrm>
          <a:prstGeom prst="rect">
            <a:avLst/>
          </a:prstGeom>
          <a:ln>
            <a:solidFill>
              <a:schemeClr val="tx1"/>
            </a:solidFill>
          </a:ln>
        </p:spPr>
      </p:pic>
      <p:pic>
        <p:nvPicPr>
          <p:cNvPr id="10" name="Picture 9"/>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4685" t="41836" r="2441" b="24784"/>
          <a:stretch/>
        </p:blipFill>
        <p:spPr>
          <a:xfrm>
            <a:off x="278037" y="185980"/>
            <a:ext cx="2571506" cy="6548646"/>
          </a:xfrm>
          <a:prstGeom prst="rect">
            <a:avLst/>
          </a:prstGeom>
          <a:ln>
            <a:solidFill>
              <a:schemeClr val="tx1"/>
            </a:solidFill>
          </a:ln>
        </p:spPr>
      </p:pic>
      <p:sp>
        <p:nvSpPr>
          <p:cNvPr id="11" name="Rectangle 10"/>
          <p:cNvSpPr/>
          <p:nvPr/>
        </p:nvSpPr>
        <p:spPr>
          <a:xfrm>
            <a:off x="3028683" y="4180344"/>
            <a:ext cx="2887579"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Information taken from configuration files is parsed and returned as a list of object arrays which can be later used to generate agents with those attributes.</a:t>
            </a:r>
          </a:p>
        </p:txBody>
      </p:sp>
      <p:pic>
        <p:nvPicPr>
          <p:cNvPr id="13" name="Picture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07" t="87930" r="54649" b="3863"/>
          <a:stretch/>
        </p:blipFill>
        <p:spPr>
          <a:xfrm>
            <a:off x="6325421" y="2447747"/>
            <a:ext cx="5579390" cy="2025111"/>
          </a:xfrm>
          <a:prstGeom prst="rect">
            <a:avLst/>
          </a:prstGeom>
          <a:ln>
            <a:solidFill>
              <a:schemeClr val="tx1"/>
            </a:solidFill>
          </a:ln>
        </p:spPr>
      </p:pic>
      <p:sp>
        <p:nvSpPr>
          <p:cNvPr id="14" name="Rectangle 13"/>
          <p:cNvSpPr/>
          <p:nvPr/>
        </p:nvSpPr>
        <p:spPr>
          <a:xfrm>
            <a:off x="6213583" y="631865"/>
            <a:ext cx="5691228" cy="1815882"/>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timer responsible for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when the scheduled time has elapsed.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means updating the number of </a:t>
            </a:r>
            <a:r>
              <a:rPr lang="en-US" sz="2800" dirty="0">
                <a:solidFill>
                  <a:schemeClr val="accent4">
                    <a:lumMod val="20000"/>
                    <a:lumOff val="80000"/>
                  </a:schemeClr>
                </a:solidFill>
                <a:latin typeface="Angsana New" charset="0"/>
                <a:ea typeface="Angsana New" charset="0"/>
                <a:cs typeface="Angsana New" charset="0"/>
              </a:rPr>
              <a:t>spots</a:t>
            </a:r>
            <a:r>
              <a:rPr lang="en-US" sz="2800" dirty="0">
                <a:solidFill>
                  <a:schemeClr val="bg1">
                    <a:lumMod val="95000"/>
                  </a:schemeClr>
                </a:solidFill>
                <a:latin typeface="Angsana New" charset="0"/>
                <a:ea typeface="Angsana New" charset="0"/>
                <a:cs typeface="Angsana New" charset="0"/>
              </a:rPr>
              <a:t> available on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used to construct the timer.</a:t>
            </a:r>
          </a:p>
        </p:txBody>
      </p:sp>
    </p:spTree>
    <p:extLst>
      <p:ext uri="{BB962C8B-B14F-4D97-AF65-F5344CB8AC3E}">
        <p14:creationId xmlns:p14="http://schemas.microsoft.com/office/powerpoint/2010/main" val="5970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Global Scheme</a:t>
            </a:r>
            <a:endParaRPr lang="en-US" dirty="0"/>
          </a:p>
        </p:txBody>
      </p:sp>
      <p:grpSp>
        <p:nvGrpSpPr>
          <p:cNvPr id="56" name="Group 55"/>
          <p:cNvGrpSpPr/>
          <p:nvPr/>
        </p:nvGrpSpPr>
        <p:grpSpPr>
          <a:xfrm>
            <a:off x="445617" y="4381452"/>
            <a:ext cx="1920240" cy="1060619"/>
            <a:chOff x="480055" y="509101"/>
            <a:chExt cx="1920240" cy="1060619"/>
          </a:xfrm>
        </p:grpSpPr>
        <p:sp>
          <p:nvSpPr>
            <p:cNvPr id="58" name="Rectangle 5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ParkingLotAgent</a:t>
              </a:r>
              <a:endParaRPr lang="en-US" dirty="0"/>
            </a:p>
          </p:txBody>
        </p:sp>
      </p:grpSp>
      <p:grpSp>
        <p:nvGrpSpPr>
          <p:cNvPr id="60" name="Group 59"/>
          <p:cNvGrpSpPr/>
          <p:nvPr/>
        </p:nvGrpSpPr>
        <p:grpSpPr>
          <a:xfrm>
            <a:off x="446614" y="5539282"/>
            <a:ext cx="2345901" cy="1060619"/>
            <a:chOff x="480055" y="509101"/>
            <a:chExt cx="1920240" cy="1060619"/>
          </a:xfrm>
        </p:grpSpPr>
        <p:sp>
          <p:nvSpPr>
            <p:cNvPr id="61" name="Rectangle 6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ParkingLotBehavior</a:t>
              </a:r>
              <a:endParaRPr lang="en-US" dirty="0"/>
            </a:p>
          </p:txBody>
        </p:sp>
      </p:grpSp>
      <p:grpSp>
        <p:nvGrpSpPr>
          <p:cNvPr id="67" name="Group 66"/>
          <p:cNvGrpSpPr/>
          <p:nvPr/>
        </p:nvGrpSpPr>
        <p:grpSpPr>
          <a:xfrm>
            <a:off x="2974739" y="5539282"/>
            <a:ext cx="1920240" cy="1060619"/>
            <a:chOff x="480055" y="509101"/>
            <a:chExt cx="1920240" cy="1060619"/>
          </a:xfrm>
        </p:grpSpPr>
        <p:sp>
          <p:nvSpPr>
            <p:cNvPr id="70" name="Rectangle 6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ParkingLotTimer</a:t>
              </a:r>
              <a:endParaRPr lang="en-US" dirty="0"/>
            </a:p>
          </p:txBody>
        </p:sp>
      </p:grpSp>
      <p:cxnSp>
        <p:nvCxnSpPr>
          <p:cNvPr id="72" name="Straight Connector 71"/>
          <p:cNvCxnSpPr>
            <a:stCxn id="61" idx="0"/>
            <a:endCxn id="58" idx="2"/>
          </p:cNvCxnSpPr>
          <p:nvPr/>
        </p:nvCxnSpPr>
        <p:spPr>
          <a:xfrm flipH="1" flipV="1">
            <a:off x="1405737" y="5442071"/>
            <a:ext cx="213828" cy="972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flipH="1">
            <a:off x="795089" y="5344186"/>
            <a:ext cx="1406453"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74" name="Straight Connector 73"/>
          <p:cNvCxnSpPr/>
          <p:nvPr/>
        </p:nvCxnSpPr>
        <p:spPr>
          <a:xfrm flipH="1" flipV="1">
            <a:off x="2365857" y="5027345"/>
            <a:ext cx="1625069" cy="519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59730" y="5022136"/>
            <a:ext cx="178526" cy="146506"/>
            <a:chOff x="2688157" y="4995926"/>
            <a:chExt cx="178526" cy="146506"/>
          </a:xfrm>
        </p:grpSpPr>
        <p:cxnSp>
          <p:nvCxnSpPr>
            <p:cNvPr id="76" name="Straight Connector 75"/>
            <p:cNvCxnSpPr/>
            <p:nvPr/>
          </p:nvCxnSpPr>
          <p:spPr>
            <a:xfrm flipV="1">
              <a:off x="2688157" y="4995926"/>
              <a:ext cx="0" cy="1465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688157" y="4995926"/>
              <a:ext cx="178526" cy="6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930090" y="5182163"/>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cxnSp>
        <p:nvCxnSpPr>
          <p:cNvPr id="9" name="Straight Connector 8"/>
          <p:cNvCxnSpPr>
            <a:endCxn id="58" idx="2"/>
          </p:cNvCxnSpPr>
          <p:nvPr/>
        </p:nvCxnSpPr>
        <p:spPr>
          <a:xfrm flipH="1" flipV="1">
            <a:off x="1405737" y="5442071"/>
            <a:ext cx="54813" cy="172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8" idx="2"/>
          </p:cNvCxnSpPr>
          <p:nvPr/>
        </p:nvCxnSpPr>
        <p:spPr>
          <a:xfrm flipV="1">
            <a:off x="1300163" y="5442071"/>
            <a:ext cx="105574" cy="1232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288811" y="4254745"/>
            <a:ext cx="1920240" cy="1060619"/>
            <a:chOff x="480055" y="509101"/>
            <a:chExt cx="1920240" cy="1060619"/>
          </a:xfrm>
        </p:grpSpPr>
        <p:sp>
          <p:nvSpPr>
            <p:cNvPr id="85" name="Rectangle 8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endParaRPr lang="en-US" dirty="0"/>
            </a:p>
          </p:txBody>
        </p:sp>
      </p:grpSp>
      <p:grpSp>
        <p:nvGrpSpPr>
          <p:cNvPr id="87" name="Group 86"/>
          <p:cNvGrpSpPr/>
          <p:nvPr/>
        </p:nvGrpSpPr>
        <p:grpSpPr>
          <a:xfrm>
            <a:off x="9725158" y="4254744"/>
            <a:ext cx="1920240" cy="1060619"/>
            <a:chOff x="480055" y="509101"/>
            <a:chExt cx="1920240" cy="1060619"/>
          </a:xfrm>
        </p:grpSpPr>
        <p:sp>
          <p:nvSpPr>
            <p:cNvPr id="88" name="Rectangle 8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Logger</a:t>
              </a:r>
            </a:p>
          </p:txBody>
        </p:sp>
      </p:grpSp>
      <p:grpSp>
        <p:nvGrpSpPr>
          <p:cNvPr id="91" name="Group 90"/>
          <p:cNvGrpSpPr/>
          <p:nvPr/>
        </p:nvGrpSpPr>
        <p:grpSpPr>
          <a:xfrm>
            <a:off x="7288811" y="5521121"/>
            <a:ext cx="1920240" cy="1060619"/>
            <a:chOff x="480055" y="509101"/>
            <a:chExt cx="1920240" cy="1060619"/>
          </a:xfrm>
          <a:solidFill>
            <a:schemeClr val="accent6">
              <a:lumMod val="60000"/>
              <a:lumOff val="40000"/>
            </a:schemeClr>
          </a:solidFill>
        </p:grpSpPr>
        <p:sp>
          <p:nvSpPr>
            <p:cNvPr id="92" name="Rectangle 91"/>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SpotType</a:t>
              </a:r>
              <a:endParaRPr lang="en-US" dirty="0"/>
            </a:p>
          </p:txBody>
        </p:sp>
      </p:grpSp>
      <p:grpSp>
        <p:nvGrpSpPr>
          <p:cNvPr id="98" name="Group 97"/>
          <p:cNvGrpSpPr/>
          <p:nvPr/>
        </p:nvGrpSpPr>
        <p:grpSpPr>
          <a:xfrm>
            <a:off x="9746089" y="5521122"/>
            <a:ext cx="1920240" cy="1060619"/>
            <a:chOff x="480055" y="509101"/>
            <a:chExt cx="1920240" cy="1060619"/>
          </a:xfrm>
          <a:solidFill>
            <a:schemeClr val="accent6">
              <a:lumMod val="60000"/>
              <a:lumOff val="40000"/>
            </a:schemeClr>
          </a:solidFill>
        </p:grpSpPr>
        <p:sp>
          <p:nvSpPr>
            <p:cNvPr id="99" name="Rectangle 98"/>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LogMethod</a:t>
              </a:r>
              <a:endParaRPr lang="en-US" dirty="0"/>
            </a:p>
          </p:txBody>
        </p:sp>
      </p:grpSp>
      <p:cxnSp>
        <p:nvCxnSpPr>
          <p:cNvPr id="103" name="Straight Connector 102"/>
          <p:cNvCxnSpPr>
            <a:stCxn id="88" idx="2"/>
          </p:cNvCxnSpPr>
          <p:nvPr/>
        </p:nvCxnSpPr>
        <p:spPr>
          <a:xfrm flipH="1">
            <a:off x="10658642" y="5315363"/>
            <a:ext cx="26636" cy="2004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5773002">
            <a:off x="10617332" y="5356003"/>
            <a:ext cx="82621" cy="247246"/>
            <a:chOff x="2754144" y="1449572"/>
            <a:chExt cx="113103" cy="191946"/>
          </a:xfrm>
        </p:grpSpPr>
        <p:cxnSp>
          <p:nvCxnSpPr>
            <p:cNvPr id="105" name="Straight Connector 104"/>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p:cNvCxnSpPr>
            <a:stCxn id="85" idx="2"/>
          </p:cNvCxnSpPr>
          <p:nvPr/>
        </p:nvCxnSpPr>
        <p:spPr>
          <a:xfrm>
            <a:off x="8248931" y="5315364"/>
            <a:ext cx="1" cy="2152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5773002">
            <a:off x="8205644" y="5360355"/>
            <a:ext cx="86575" cy="264586"/>
            <a:chOff x="2754144" y="1449572"/>
            <a:chExt cx="113103" cy="191946"/>
          </a:xfrm>
        </p:grpSpPr>
        <p:cxnSp>
          <p:nvCxnSpPr>
            <p:cNvPr id="116" name="Straight Connector 115"/>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198938" y="520572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desiredSpots</a:t>
            </a:r>
            <a:endParaRPr lang="en-US" dirty="0">
              <a:solidFill>
                <a:schemeClr val="accent4"/>
              </a:solidFill>
              <a:latin typeface="Angsana New" charset="0"/>
              <a:ea typeface="Angsana New" charset="0"/>
              <a:cs typeface="Angsana New" charset="0"/>
            </a:endParaRPr>
          </a:p>
        </p:txBody>
      </p:sp>
      <p:sp>
        <p:nvSpPr>
          <p:cNvPr id="119" name="TextBox 118"/>
          <p:cNvSpPr txBox="1"/>
          <p:nvPr/>
        </p:nvSpPr>
        <p:spPr>
          <a:xfrm>
            <a:off x="9816418" y="5221741"/>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logMethod</a:t>
            </a:r>
            <a:endParaRPr lang="en-US" dirty="0">
              <a:solidFill>
                <a:schemeClr val="accent4"/>
              </a:solidFill>
              <a:latin typeface="Angsana New" charset="0"/>
              <a:ea typeface="Angsana New" charset="0"/>
              <a:cs typeface="Angsana New" charset="0"/>
            </a:endParaRPr>
          </a:p>
        </p:txBody>
      </p:sp>
      <p:grpSp>
        <p:nvGrpSpPr>
          <p:cNvPr id="120" name="Group 119"/>
          <p:cNvGrpSpPr/>
          <p:nvPr/>
        </p:nvGrpSpPr>
        <p:grpSpPr>
          <a:xfrm>
            <a:off x="5420299" y="480899"/>
            <a:ext cx="1920240" cy="1060619"/>
            <a:chOff x="480055" y="509101"/>
            <a:chExt cx="1920240" cy="1060619"/>
          </a:xfrm>
        </p:grpSpPr>
        <p:sp>
          <p:nvSpPr>
            <p:cNvPr id="121" name="Rectangle 12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FixedConfigParser</a:t>
              </a:r>
              <a:endParaRPr lang="en-US" dirty="0"/>
            </a:p>
          </p:txBody>
        </p:sp>
      </p:grpSp>
      <p:grpSp>
        <p:nvGrpSpPr>
          <p:cNvPr id="123" name="Group 122"/>
          <p:cNvGrpSpPr/>
          <p:nvPr/>
        </p:nvGrpSpPr>
        <p:grpSpPr>
          <a:xfrm>
            <a:off x="2989014" y="488152"/>
            <a:ext cx="2345901" cy="1060619"/>
            <a:chOff x="480055" y="509101"/>
            <a:chExt cx="1920240" cy="1060619"/>
          </a:xfrm>
        </p:grpSpPr>
        <p:sp>
          <p:nvSpPr>
            <p:cNvPr id="124" name="Rectangle 1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RandomConfigParser</a:t>
              </a:r>
              <a:endParaRPr lang="en-US" dirty="0"/>
            </a:p>
          </p:txBody>
        </p:sp>
      </p:grpSp>
      <p:grpSp>
        <p:nvGrpSpPr>
          <p:cNvPr id="126" name="Group 125"/>
          <p:cNvGrpSpPr/>
          <p:nvPr/>
        </p:nvGrpSpPr>
        <p:grpSpPr>
          <a:xfrm>
            <a:off x="446994" y="497596"/>
            <a:ext cx="1920240" cy="1060619"/>
            <a:chOff x="480055" y="509101"/>
            <a:chExt cx="1920240" cy="1060619"/>
          </a:xfrm>
        </p:grpSpPr>
        <p:sp>
          <p:nvSpPr>
            <p:cNvPr id="127" name="Rectangle 1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RunAgents</a:t>
              </a:r>
              <a:endParaRPr lang="en-US" dirty="0"/>
            </a:p>
          </p:txBody>
        </p:sp>
      </p:grpSp>
      <p:grpSp>
        <p:nvGrpSpPr>
          <p:cNvPr id="223" name="Group 222"/>
          <p:cNvGrpSpPr/>
          <p:nvPr/>
        </p:nvGrpSpPr>
        <p:grpSpPr>
          <a:xfrm>
            <a:off x="446994" y="1825543"/>
            <a:ext cx="1920240" cy="1060619"/>
            <a:chOff x="480055" y="509101"/>
            <a:chExt cx="1920240" cy="1060619"/>
          </a:xfrm>
        </p:grpSpPr>
        <p:sp>
          <p:nvSpPr>
            <p:cNvPr id="224" name="Rectangle 2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Agent</a:t>
              </a:r>
            </a:p>
          </p:txBody>
        </p:sp>
      </p:grpSp>
      <p:grpSp>
        <p:nvGrpSpPr>
          <p:cNvPr id="226" name="Group 225"/>
          <p:cNvGrpSpPr/>
          <p:nvPr/>
        </p:nvGrpSpPr>
        <p:grpSpPr>
          <a:xfrm>
            <a:off x="2914278" y="1851338"/>
            <a:ext cx="3215644" cy="1060619"/>
            <a:chOff x="480055" y="509101"/>
            <a:chExt cx="1920240" cy="1060619"/>
          </a:xfrm>
        </p:grpSpPr>
        <p:sp>
          <p:nvSpPr>
            <p:cNvPr id="227" name="Rectangle 2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r>
                <a:rPr lang="en-US" dirty="0"/>
                <a:t>::</a:t>
              </a:r>
              <a:r>
                <a:rPr lang="en-US" dirty="0" err="1"/>
                <a:t>CarEvaluator</a:t>
              </a:r>
              <a:endParaRPr lang="en-US" dirty="0"/>
            </a:p>
          </p:txBody>
        </p:sp>
      </p:grpSp>
      <p:grpSp>
        <p:nvGrpSpPr>
          <p:cNvPr id="229" name="Group 228"/>
          <p:cNvGrpSpPr/>
          <p:nvPr/>
        </p:nvGrpSpPr>
        <p:grpSpPr>
          <a:xfrm>
            <a:off x="6413935" y="1733860"/>
            <a:ext cx="1920240" cy="1060619"/>
            <a:chOff x="480055" y="509101"/>
            <a:chExt cx="1920240" cy="1060619"/>
          </a:xfrm>
        </p:grpSpPr>
        <p:sp>
          <p:nvSpPr>
            <p:cNvPr id="230" name="Rectangle 22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StrictCarEvaluator</a:t>
              </a:r>
              <a:endParaRPr lang="en-US" dirty="0"/>
            </a:p>
          </p:txBody>
        </p:sp>
      </p:grpSp>
      <p:grpSp>
        <p:nvGrpSpPr>
          <p:cNvPr id="232" name="Group 231"/>
          <p:cNvGrpSpPr/>
          <p:nvPr/>
        </p:nvGrpSpPr>
        <p:grpSpPr>
          <a:xfrm>
            <a:off x="8419576" y="1728497"/>
            <a:ext cx="2625092" cy="1060619"/>
            <a:chOff x="480055" y="509101"/>
            <a:chExt cx="1920240" cy="1060619"/>
          </a:xfrm>
        </p:grpSpPr>
        <p:sp>
          <p:nvSpPr>
            <p:cNvPr id="233" name="Rectangle 232"/>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LowerCostCarEvaluator</a:t>
              </a:r>
              <a:endParaRPr lang="en-US" dirty="0"/>
            </a:p>
          </p:txBody>
        </p:sp>
      </p:grpSp>
      <p:grpSp>
        <p:nvGrpSpPr>
          <p:cNvPr id="235" name="Group 234"/>
          <p:cNvGrpSpPr/>
          <p:nvPr/>
        </p:nvGrpSpPr>
        <p:grpSpPr>
          <a:xfrm>
            <a:off x="6400325" y="2882226"/>
            <a:ext cx="2865114" cy="1060619"/>
            <a:chOff x="480055" y="509101"/>
            <a:chExt cx="1920240" cy="1060619"/>
          </a:xfrm>
        </p:grpSpPr>
        <p:sp>
          <p:nvSpPr>
            <p:cNvPr id="236" name="Rectangle 235"/>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LowerDistanceCarEvaluator</a:t>
              </a:r>
              <a:endParaRPr lang="en-US" dirty="0"/>
            </a:p>
          </p:txBody>
        </p:sp>
      </p:grpSp>
      <p:grpSp>
        <p:nvGrpSpPr>
          <p:cNvPr id="238" name="Group 237"/>
          <p:cNvGrpSpPr/>
          <p:nvPr/>
        </p:nvGrpSpPr>
        <p:grpSpPr>
          <a:xfrm>
            <a:off x="9343191" y="2882226"/>
            <a:ext cx="2323138" cy="1060619"/>
            <a:chOff x="480055" y="509101"/>
            <a:chExt cx="1920240" cy="1060619"/>
          </a:xfrm>
        </p:grpSpPr>
        <p:sp>
          <p:nvSpPr>
            <p:cNvPr id="239" name="Rectangle 238"/>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FlexibleCarEvaluator</a:t>
              </a:r>
              <a:endParaRPr lang="en-US" dirty="0"/>
            </a:p>
          </p:txBody>
        </p:sp>
      </p:grpSp>
      <p:grpSp>
        <p:nvGrpSpPr>
          <p:cNvPr id="241" name="Group 240"/>
          <p:cNvGrpSpPr/>
          <p:nvPr/>
        </p:nvGrpSpPr>
        <p:grpSpPr>
          <a:xfrm>
            <a:off x="445617" y="3023303"/>
            <a:ext cx="1920240" cy="1060619"/>
            <a:chOff x="480055" y="509101"/>
            <a:chExt cx="1920240" cy="1060619"/>
          </a:xfrm>
        </p:grpSpPr>
        <p:sp>
          <p:nvSpPr>
            <p:cNvPr id="242" name="Rectangle 241"/>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CarBehavior</a:t>
              </a:r>
              <a:endParaRPr lang="en-US" dirty="0"/>
            </a:p>
          </p:txBody>
        </p:sp>
      </p:grpSp>
      <p:grpSp>
        <p:nvGrpSpPr>
          <p:cNvPr id="244" name="Group 243"/>
          <p:cNvGrpSpPr/>
          <p:nvPr/>
        </p:nvGrpSpPr>
        <p:grpSpPr>
          <a:xfrm>
            <a:off x="3406067" y="3109026"/>
            <a:ext cx="2679387" cy="1060619"/>
            <a:chOff x="480055" y="509101"/>
            <a:chExt cx="1920240" cy="1060619"/>
          </a:xfrm>
        </p:grpSpPr>
        <p:sp>
          <p:nvSpPr>
            <p:cNvPr id="245" name="Rectangle 24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ParkingLotProposal</a:t>
              </a:r>
              <a:endParaRPr lang="en-US" dirty="0"/>
            </a:p>
          </p:txBody>
        </p:sp>
      </p:grpSp>
      <p:grpSp>
        <p:nvGrpSpPr>
          <p:cNvPr id="247" name="Group 246"/>
          <p:cNvGrpSpPr/>
          <p:nvPr/>
        </p:nvGrpSpPr>
        <p:grpSpPr>
          <a:xfrm>
            <a:off x="2367234" y="2558943"/>
            <a:ext cx="549419" cy="267915"/>
            <a:chOff x="2601744" y="1268580"/>
            <a:chExt cx="760051" cy="220538"/>
          </a:xfrm>
        </p:grpSpPr>
        <p:grpSp>
          <p:nvGrpSpPr>
            <p:cNvPr id="248" name="Group 247"/>
            <p:cNvGrpSpPr/>
            <p:nvPr/>
          </p:nvGrpSpPr>
          <p:grpSpPr>
            <a:xfrm>
              <a:off x="2601744" y="1297172"/>
              <a:ext cx="756765" cy="191946"/>
              <a:chOff x="2601744" y="1297172"/>
              <a:chExt cx="756765" cy="191946"/>
            </a:xfrm>
          </p:grpSpPr>
          <p:cxnSp>
            <p:nvCxnSpPr>
              <p:cNvPr id="251" name="Straight Connector 250"/>
              <p:cNvCxnSpPr/>
              <p:nvPr/>
            </p:nvCxnSpPr>
            <p:spPr>
              <a:xfrm>
                <a:off x="2601744" y="1371601"/>
                <a:ext cx="756765" cy="42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01744" y="13716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601744" y="12971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9" name="Straight Connector 248"/>
            <p:cNvCxnSpPr/>
            <p:nvPr/>
          </p:nvCxnSpPr>
          <p:spPr>
            <a:xfrm>
              <a:off x="3245406" y="1268580"/>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248692" y="1386097"/>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54" name="Straight Arrow Connector 253"/>
          <p:cNvCxnSpPr/>
          <p:nvPr/>
        </p:nvCxnSpPr>
        <p:spPr>
          <a:xfrm flipH="1" flipV="1">
            <a:off x="6129922" y="2153048"/>
            <a:ext cx="284013" cy="1111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34" idx="1"/>
          </p:cNvCxnSpPr>
          <p:nvPr/>
        </p:nvCxnSpPr>
        <p:spPr>
          <a:xfrm flipH="1">
            <a:off x="6093061" y="2030207"/>
            <a:ext cx="2326515" cy="1226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6" idx="1"/>
          </p:cNvCxnSpPr>
          <p:nvPr/>
        </p:nvCxnSpPr>
        <p:spPr>
          <a:xfrm flipH="1" flipV="1">
            <a:off x="6129922" y="2153049"/>
            <a:ext cx="270403" cy="12594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6129922" y="2153048"/>
            <a:ext cx="4293084" cy="7331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4691448" y="2886163"/>
            <a:ext cx="165360" cy="229363"/>
            <a:chOff x="4621317" y="1595798"/>
            <a:chExt cx="251476" cy="2120053"/>
          </a:xfrm>
        </p:grpSpPr>
        <p:cxnSp>
          <p:nvCxnSpPr>
            <p:cNvPr id="259" name="Straight Connector 258"/>
            <p:cNvCxnSpPr/>
            <p:nvPr/>
          </p:nvCxnSpPr>
          <p:spPr>
            <a:xfrm rot="5400000">
              <a:off x="3695851" y="2647001"/>
              <a:ext cx="2106640" cy="4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0" name="Group 259"/>
            <p:cNvGrpSpPr/>
            <p:nvPr/>
          </p:nvGrpSpPr>
          <p:grpSpPr>
            <a:xfrm rot="15773002">
              <a:off x="4638909" y="3481968"/>
              <a:ext cx="216291" cy="251476"/>
              <a:chOff x="2754144" y="1449572"/>
              <a:chExt cx="113103" cy="191946"/>
            </a:xfrm>
          </p:grpSpPr>
          <p:cxnSp>
            <p:nvCxnSpPr>
              <p:cNvPr id="261" name="Straight Connector 260"/>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480030" y="2911958"/>
            <a:ext cx="248757" cy="108896"/>
            <a:chOff x="1480031" y="2911957"/>
            <a:chExt cx="262540" cy="379411"/>
          </a:xfrm>
        </p:grpSpPr>
        <p:cxnSp>
          <p:nvCxnSpPr>
            <p:cNvPr id="263" name="Straight Connector 262"/>
            <p:cNvCxnSpPr/>
            <p:nvPr/>
          </p:nvCxnSpPr>
          <p:spPr>
            <a:xfrm>
              <a:off x="1643540" y="2911957"/>
              <a:ext cx="4068" cy="3794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43539" y="2911957"/>
              <a:ext cx="99032" cy="1948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480031" y="2911957"/>
              <a:ext cx="163508" cy="1671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66" name="TextBox 265"/>
          <p:cNvSpPr txBox="1"/>
          <p:nvPr/>
        </p:nvSpPr>
        <p:spPr>
          <a:xfrm>
            <a:off x="4008412" y="2800190"/>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~proposal</a:t>
            </a:r>
          </a:p>
        </p:txBody>
      </p:sp>
      <p:sp>
        <p:nvSpPr>
          <p:cNvPr id="267" name="TextBox 266"/>
          <p:cNvSpPr txBox="1"/>
          <p:nvPr/>
        </p:nvSpPr>
        <p:spPr>
          <a:xfrm>
            <a:off x="986062" y="276485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sp>
        <p:nvSpPr>
          <p:cNvPr id="268" name="TextBox 267"/>
          <p:cNvSpPr txBox="1"/>
          <p:nvPr/>
        </p:nvSpPr>
        <p:spPr>
          <a:xfrm>
            <a:off x="2185071" y="2314856"/>
            <a:ext cx="1324206"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9" name="TextBox 268"/>
          <p:cNvSpPr txBox="1"/>
          <p:nvPr/>
        </p:nvSpPr>
        <p:spPr>
          <a:xfrm>
            <a:off x="2611078" y="2327259"/>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eval</a:t>
            </a:r>
            <a:endParaRPr lang="en-US"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165844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Protocols and Interaction</a:t>
            </a:r>
            <a:endParaRPr lang="en-US" dirty="0"/>
          </a:p>
        </p:txBody>
      </p:sp>
      <p:sp>
        <p:nvSpPr>
          <p:cNvPr id="49" name="Content Placeholder 2"/>
          <p:cNvSpPr txBox="1">
            <a:spLocks/>
          </p:cNvSpPr>
          <p:nvPr/>
        </p:nvSpPr>
        <p:spPr>
          <a:xfrm>
            <a:off x="5567446" y="1754572"/>
            <a:ext cx="5821439" cy="23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7" name="Rectangle 6"/>
          <p:cNvSpPr/>
          <p:nvPr/>
        </p:nvSpPr>
        <p:spPr>
          <a:xfrm>
            <a:off x="5459842" y="1541850"/>
            <a:ext cx="6096000" cy="3539430"/>
          </a:xfrm>
          <a:prstGeom prst="rect">
            <a:avLst/>
          </a:prstGeom>
        </p:spPr>
        <p:txBody>
          <a:bodyPr>
            <a:spAutoFit/>
          </a:bodyPr>
          <a:lstStyle/>
          <a:p>
            <a:pPr algn="just"/>
            <a:r>
              <a:rPr lang="en-GB" sz="2800" dirty="0">
                <a:solidFill>
                  <a:schemeClr val="accent4">
                    <a:lumMod val="20000"/>
                    <a:lumOff val="80000"/>
                  </a:schemeClr>
                </a:solidFill>
                <a:latin typeface="Angsana New" charset="0"/>
                <a:ea typeface="Angsana New" charset="0"/>
                <a:cs typeface="Angsana New" charset="0"/>
              </a:rPr>
              <a:t>We based our protocol on FIPA Contract Net Interaction Protocol.</a:t>
            </a:r>
          </a:p>
          <a:p>
            <a:pPr algn="just"/>
            <a:r>
              <a:rPr lang="en-GB" sz="2800" dirty="0">
                <a:solidFill>
                  <a:schemeClr val="accent4">
                    <a:lumMod val="20000"/>
                    <a:lumOff val="80000"/>
                  </a:schemeClr>
                </a:solidFill>
                <a:latin typeface="Angsana New" charset="0"/>
                <a:ea typeface="Angsana New" charset="0"/>
                <a:cs typeface="Angsana New" charset="0"/>
              </a:rPr>
              <a:t>The main difference between our implementation and the original is we do not have the failure and inform-result : inform options.</a:t>
            </a:r>
          </a:p>
          <a:p>
            <a:pPr algn="just"/>
            <a:endParaRPr lang="en-GB" sz="2800" dirty="0">
              <a:solidFill>
                <a:schemeClr val="accent4">
                  <a:lumMod val="20000"/>
                  <a:lumOff val="80000"/>
                </a:schemeClr>
              </a:solidFill>
              <a:latin typeface="Angsana New" charset="0"/>
              <a:ea typeface="Angsana New" charset="0"/>
              <a:cs typeface="Angsana New" charset="0"/>
            </a:endParaRPr>
          </a:p>
          <a:p>
            <a:pPr algn="just"/>
            <a:r>
              <a:rPr lang="en-GB" sz="2800" dirty="0">
                <a:solidFill>
                  <a:srgbClr val="C00000"/>
                </a:solidFill>
                <a:latin typeface="Angsana New" charset="0"/>
                <a:ea typeface="Angsana New" charset="0"/>
                <a:cs typeface="Angsana New" charset="0"/>
              </a:rPr>
              <a:t>Initiator</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Cars</a:t>
            </a:r>
          </a:p>
          <a:p>
            <a:pPr algn="just"/>
            <a:r>
              <a:rPr lang="en-GB" sz="2800" dirty="0">
                <a:solidFill>
                  <a:srgbClr val="C00000"/>
                </a:solidFill>
                <a:latin typeface="Angsana New" charset="0"/>
                <a:ea typeface="Angsana New" charset="0"/>
                <a:cs typeface="Angsana New" charset="0"/>
              </a:rPr>
              <a:t>Participants</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Parking Lots</a:t>
            </a:r>
          </a:p>
        </p:txBody>
      </p:sp>
      <p:sp>
        <p:nvSpPr>
          <p:cNvPr id="52" name="Content Placeholder 2"/>
          <p:cNvSpPr txBox="1">
            <a:spLocks/>
          </p:cNvSpPr>
          <p:nvPr/>
        </p:nvSpPr>
        <p:spPr>
          <a:xfrm>
            <a:off x="5467938" y="3154520"/>
            <a:ext cx="5821439" cy="38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cxnSp>
        <p:nvCxnSpPr>
          <p:cNvPr id="58" name="Straight Connector 57"/>
          <p:cNvCxnSpPr>
            <a:stCxn id="114" idx="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3" idx="2"/>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7" idx="2"/>
            <a:endCxn id="116" idx="0"/>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endCxn id="118" idx="1"/>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119" idx="0"/>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9866" y="795647"/>
            <a:ext cx="3988130" cy="5381316"/>
            <a:chOff x="5051029" y="703417"/>
            <a:chExt cx="3988130" cy="5381316"/>
          </a:xfrm>
        </p:grpSpPr>
        <p:grpSp>
          <p:nvGrpSpPr>
            <p:cNvPr id="89" name="Group 88"/>
            <p:cNvGrpSpPr/>
            <p:nvPr/>
          </p:nvGrpSpPr>
          <p:grpSpPr>
            <a:xfrm>
              <a:off x="5051029" y="703417"/>
              <a:ext cx="3988130" cy="5381316"/>
              <a:chOff x="665018" y="795646"/>
              <a:chExt cx="3988130" cy="5381316"/>
            </a:xfrm>
          </p:grpSpPr>
          <p:grpSp>
            <p:nvGrpSpPr>
              <p:cNvPr id="105" name="Group 104"/>
              <p:cNvGrpSpPr/>
              <p:nvPr/>
            </p:nvGrpSpPr>
            <p:grpSpPr>
              <a:xfrm>
                <a:off x="665018" y="795646"/>
                <a:ext cx="3988130" cy="5381316"/>
                <a:chOff x="665018" y="795646"/>
                <a:chExt cx="3988130" cy="5381316"/>
              </a:xfrm>
            </p:grpSpPr>
            <p:sp>
              <p:nvSpPr>
                <p:cNvPr id="110" name="Rectangle 109"/>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11" name="Rectangle 110"/>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12" name="Rectangle 111"/>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781790" y="2761053"/>
                <a:ext cx="1768932" cy="2861912"/>
                <a:chOff x="1781790" y="2761053"/>
                <a:chExt cx="1768932" cy="2861912"/>
              </a:xfrm>
            </p:grpSpPr>
            <p:sp>
              <p:nvSpPr>
                <p:cNvPr id="107" name="Diamond 106"/>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iamond 108"/>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5888905" y="1264954"/>
              <a:ext cx="2658646" cy="4522298"/>
              <a:chOff x="5888905" y="1264954"/>
              <a:chExt cx="2658646" cy="4522298"/>
            </a:xfrm>
          </p:grpSpPr>
          <p:sp>
            <p:nvSpPr>
              <p:cNvPr id="91" name="TextBox 90"/>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92" name="TextBox 91"/>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93" name="TextBox 92"/>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94" name="TextBox 93"/>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95" name="TextBox 94"/>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96" name="TextBox 95"/>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97" name="TextBox 96"/>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98" name="TextBox 97"/>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99" name="TextBox 98"/>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00" name="TextBox 99"/>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01" name="TextBox 100"/>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02" name="TextBox 101"/>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03" name="TextBox 102"/>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04" name="TextBox 103"/>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18" name="Straight Connector 117"/>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issues a call for proposals which asks for m proposals from other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and includes desired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receiving the call for proposals, considered potential contractors, generate n responses. Of these, j are proposals to perform the task, if they have at least one of the expect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types</a:t>
            </a:r>
            <a:r>
              <a:rPr lang="en-GB" dirty="0">
                <a:solidFill>
                  <a:schemeClr val="bg1">
                    <a:lumMod val="95000"/>
                  </a:schemeClr>
                </a:solidFill>
                <a:latin typeface="Angsana New" charset="0"/>
                <a:ea typeface="Angsana New" charset="0"/>
                <a:cs typeface="Angsana New" charset="0"/>
              </a:rPr>
              <a:t>, and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=n-j are refusals, if they do not have a single expected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After the deadline (10 </a:t>
            </a:r>
            <a:r>
              <a:rPr lang="en-GB" dirty="0" smtClean="0">
                <a:solidFill>
                  <a:schemeClr val="bg1">
                    <a:lumMod val="95000"/>
                  </a:schemeClr>
                </a:solidFill>
                <a:latin typeface="Angsana New" charset="0"/>
                <a:ea typeface="Angsana New" charset="0"/>
                <a:cs typeface="Angsana New" charset="0"/>
              </a:rPr>
              <a:t>seconds or when all answers are received, whichever happens first), </a:t>
            </a:r>
            <a:r>
              <a:rPr lang="en-GB" dirty="0">
                <a:solidFill>
                  <a:schemeClr val="bg1">
                    <a:lumMod val="95000"/>
                  </a:schemeClr>
                </a:solidFill>
                <a:latin typeface="Angsana New" charset="0"/>
                <a:ea typeface="Angsana New" charset="0"/>
                <a:cs typeface="Angsana New" charset="0"/>
              </a:rPr>
              <a:t>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evaluates received j proposals and selects </a:t>
            </a:r>
            <a:r>
              <a:rPr lang="en-GB" dirty="0" smtClean="0">
                <a:solidFill>
                  <a:schemeClr val="bg1">
                    <a:lumMod val="95000"/>
                  </a:schemeClr>
                </a:solidFill>
                <a:latin typeface="Angsana New" charset="0"/>
                <a:ea typeface="Angsana New" charset="0"/>
                <a:cs typeface="Angsana New" charset="0"/>
              </a:rPr>
              <a:t>one or none </a:t>
            </a:r>
            <a:r>
              <a:rPr lang="en-GB" dirty="0">
                <a:solidFill>
                  <a:schemeClr val="accent4">
                    <a:lumMod val="20000"/>
                    <a:lumOff val="80000"/>
                  </a:schemeClr>
                </a:solidFill>
                <a:latin typeface="Angsana New" charset="0"/>
                <a:ea typeface="Angsana New" charset="0"/>
                <a:cs typeface="Angsana New" charset="0"/>
              </a:rPr>
              <a:t>Parking </a:t>
            </a:r>
            <a:r>
              <a:rPr lang="en-GB" dirty="0" smtClean="0">
                <a:solidFill>
                  <a:schemeClr val="accent4">
                    <a:lumMod val="20000"/>
                    <a:lumOff val="80000"/>
                  </a:schemeClr>
                </a:solidFill>
                <a:latin typeface="Angsana New" charset="0"/>
                <a:ea typeface="Angsana New" charset="0"/>
                <a:cs typeface="Angsana New" charset="0"/>
              </a:rPr>
              <a:t>Lots </a:t>
            </a:r>
            <a:r>
              <a:rPr lang="en-GB" dirty="0">
                <a:solidFill>
                  <a:schemeClr val="bg1">
                    <a:lumMod val="95000"/>
                  </a:schemeClr>
                </a:solidFill>
                <a:latin typeface="Angsana New" charset="0"/>
                <a:ea typeface="Angsana New" charset="0"/>
                <a:cs typeface="Angsana New" charset="0"/>
              </a:rPr>
              <a:t>to perform the task</a:t>
            </a:r>
            <a:r>
              <a:rPr lang="en-GB" dirty="0" smtClean="0">
                <a:solidFill>
                  <a:schemeClr val="bg1">
                    <a:lumMod val="95000"/>
                  </a:schemeClr>
                </a:solidFill>
                <a:latin typeface="Angsana New" charset="0"/>
                <a:ea typeface="Angsana New" charset="0"/>
                <a:cs typeface="Angsana New" charset="0"/>
              </a:rPr>
              <a:t>.</a:t>
            </a:r>
            <a:endParaRPr lang="en-GB" dirty="0">
              <a:solidFill>
                <a:schemeClr val="bg1">
                  <a:lumMod val="95000"/>
                </a:schemeClr>
              </a:solidFill>
              <a:latin typeface="Angsana New" charset="0"/>
              <a:ea typeface="Angsana New" charset="0"/>
              <a:cs typeface="Angsana New" charset="0"/>
            </a:endParaRPr>
          </a:p>
        </p:txBody>
      </p:sp>
      <p:sp>
        <p:nvSpPr>
          <p:cNvPr id="87" name="Oval 86"/>
          <p:cNvSpPr/>
          <p:nvPr/>
        </p:nvSpPr>
        <p:spPr>
          <a:xfrm>
            <a:off x="5175065" y="904526"/>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1</a:t>
            </a:r>
          </a:p>
        </p:txBody>
      </p:sp>
      <p:sp>
        <p:nvSpPr>
          <p:cNvPr id="88" name="Oval 87"/>
          <p:cNvSpPr/>
          <p:nvPr/>
        </p:nvSpPr>
        <p:spPr>
          <a:xfrm>
            <a:off x="5163553" y="2141463"/>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2</a:t>
            </a:r>
          </a:p>
        </p:txBody>
      </p:sp>
      <p:sp>
        <p:nvSpPr>
          <p:cNvPr id="89" name="Oval 88"/>
          <p:cNvSpPr/>
          <p:nvPr/>
        </p:nvSpPr>
        <p:spPr>
          <a:xfrm>
            <a:off x="5129684" y="4274352"/>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3</a:t>
            </a:r>
          </a:p>
        </p:txBody>
      </p:sp>
      <p:cxnSp>
        <p:nvCxnSpPr>
          <p:cNvPr id="90" name="Straight Connector 89"/>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69866" y="795647"/>
            <a:ext cx="3988130" cy="5381316"/>
            <a:chOff x="5051029" y="703417"/>
            <a:chExt cx="3988130" cy="5381316"/>
          </a:xfrm>
        </p:grpSpPr>
        <p:grpSp>
          <p:nvGrpSpPr>
            <p:cNvPr id="104" name="Group 103"/>
            <p:cNvGrpSpPr/>
            <p:nvPr/>
          </p:nvGrpSpPr>
          <p:grpSpPr>
            <a:xfrm>
              <a:off x="5051029" y="703417"/>
              <a:ext cx="3988130" cy="5381316"/>
              <a:chOff x="665018" y="795646"/>
              <a:chExt cx="3988130" cy="5381316"/>
            </a:xfrm>
          </p:grpSpPr>
          <p:grpSp>
            <p:nvGrpSpPr>
              <p:cNvPr id="120" name="Group 119"/>
              <p:cNvGrpSpPr/>
              <p:nvPr/>
            </p:nvGrpSpPr>
            <p:grpSpPr>
              <a:xfrm>
                <a:off x="665018" y="795646"/>
                <a:ext cx="3988130" cy="5381316"/>
                <a:chOff x="665018" y="795646"/>
                <a:chExt cx="3988130" cy="5381316"/>
              </a:xfrm>
            </p:grpSpPr>
            <p:sp>
              <p:nvSpPr>
                <p:cNvPr id="125" name="Rectangle 124"/>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26" name="Rectangle 125"/>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27" name="Rectangle 126"/>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781790" y="2761053"/>
                <a:ext cx="1768932" cy="2861912"/>
                <a:chOff x="1781790" y="2761053"/>
                <a:chExt cx="1768932" cy="2861912"/>
              </a:xfrm>
            </p:grpSpPr>
            <p:sp>
              <p:nvSpPr>
                <p:cNvPr id="122" name="Diamond 121"/>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iamond 122"/>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5888905" y="1264954"/>
              <a:ext cx="2658646" cy="4522298"/>
              <a:chOff x="5888905" y="1264954"/>
              <a:chExt cx="2658646" cy="4522298"/>
            </a:xfrm>
          </p:grpSpPr>
          <p:sp>
            <p:nvSpPr>
              <p:cNvPr id="106" name="TextBox 105"/>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107" name="TextBox 106"/>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108" name="TextBox 107"/>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109" name="TextBox 108"/>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110" name="TextBox 109"/>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111" name="TextBox 110"/>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112" name="TextBox 111"/>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113" name="TextBox 112"/>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114" name="TextBox 113"/>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15" name="TextBox 114"/>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16" name="TextBox 115"/>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17" name="TextBox 116"/>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18" name="TextBox 117"/>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19" name="TextBox 118"/>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33" name="Straight Connector 132"/>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 idx="3"/>
            <a:endCxn id="3"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31465" y="1326299"/>
            <a:ext cx="509975" cy="461665"/>
            <a:chOff x="831465" y="1326299"/>
            <a:chExt cx="509975" cy="461665"/>
          </a:xfrm>
        </p:grpSpPr>
        <p:sp>
          <p:nvSpPr>
            <p:cNvPr id="3" name="TextBox 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141" name="Oval 1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8" name="Straight Connector 7"/>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83252" y="3993822"/>
            <a:ext cx="509975" cy="461665"/>
            <a:chOff x="831465" y="1326299"/>
            <a:chExt cx="509975" cy="461665"/>
          </a:xfrm>
        </p:grpSpPr>
        <p:sp>
          <p:nvSpPr>
            <p:cNvPr id="143" name="TextBox 14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144" name="Oval 143"/>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5" name="Straight Connector 144"/>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4016992" y="2594410"/>
            <a:ext cx="596001" cy="461665"/>
            <a:chOff x="684084" y="1326299"/>
            <a:chExt cx="596001" cy="461665"/>
          </a:xfrm>
        </p:grpSpPr>
        <p:sp>
          <p:nvSpPr>
            <p:cNvPr id="147" name="TextBox 146"/>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148" name="Oval 147"/>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9" name="Straight Connector 148"/>
            <p:cNvCxnSpPr>
              <a:stCxn id="148" idx="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041736" y="5221120"/>
            <a:ext cx="596001" cy="461665"/>
            <a:chOff x="684084" y="1326299"/>
            <a:chExt cx="596001" cy="461665"/>
          </a:xfrm>
        </p:grpSpPr>
        <p:sp>
          <p:nvSpPr>
            <p:cNvPr id="151" name="TextBox 150"/>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152" name="Oval 151"/>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53" name="Straight Connector 15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8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The l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(one tops in our case) of selected proposals are sent an accept-proposal act and the remaining k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receive a reject-proposal act.</a:t>
            </a:r>
          </a:p>
          <a:p>
            <a:pPr marL="0" lvl="0" indent="0" algn="just">
              <a:lnSpc>
                <a:spcPct val="100000"/>
              </a:lnSpc>
              <a:spcBef>
                <a:spcPts val="0"/>
              </a:spcBef>
              <a:buNone/>
            </a:pPr>
            <a:r>
              <a:rPr lang="en-GB" dirty="0" smtClean="0">
                <a:solidFill>
                  <a:schemeClr val="bg1">
                    <a:lumMod val="95000"/>
                  </a:schemeClr>
                </a:solidFill>
                <a:latin typeface="Angsana New" charset="0"/>
                <a:ea typeface="Angsana New" charset="0"/>
                <a:cs typeface="Angsana New" charset="0"/>
              </a:rPr>
              <a:t>Proposals </a:t>
            </a:r>
            <a:r>
              <a:rPr lang="en-GB" dirty="0">
                <a:solidFill>
                  <a:schemeClr val="bg1">
                    <a:lumMod val="95000"/>
                  </a:schemeClr>
                </a:solidFill>
                <a:latin typeface="Angsana New" charset="0"/>
                <a:ea typeface="Angsana New" charset="0"/>
                <a:cs typeface="Angsana New" charset="0"/>
              </a:rPr>
              <a:t>are binding on the participant, which means, once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accepts the proposal,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must perform the task.</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Once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has completed its task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is parked), it sends a completion message to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(inform-done : inform).</a:t>
            </a:r>
          </a:p>
        </p:txBody>
      </p:sp>
      <p:sp>
        <p:nvSpPr>
          <p:cNvPr id="85" name="Oval 84"/>
          <p:cNvSpPr/>
          <p:nvPr/>
        </p:nvSpPr>
        <p:spPr>
          <a:xfrm>
            <a:off x="5183122" y="3388724"/>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4</a:t>
            </a:r>
          </a:p>
        </p:txBody>
      </p:sp>
      <p:cxnSp>
        <p:nvCxnSpPr>
          <p:cNvPr id="193" name="Straight Connector 19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669866" y="795647"/>
            <a:ext cx="3988130" cy="5381316"/>
            <a:chOff x="5051029" y="703417"/>
            <a:chExt cx="3988130" cy="5381316"/>
          </a:xfrm>
        </p:grpSpPr>
        <p:grpSp>
          <p:nvGrpSpPr>
            <p:cNvPr id="207" name="Group 206"/>
            <p:cNvGrpSpPr/>
            <p:nvPr/>
          </p:nvGrpSpPr>
          <p:grpSpPr>
            <a:xfrm>
              <a:off x="5051029" y="703417"/>
              <a:ext cx="3988130" cy="5381316"/>
              <a:chOff x="665018" y="795646"/>
              <a:chExt cx="3988130" cy="5381316"/>
            </a:xfrm>
          </p:grpSpPr>
          <p:grpSp>
            <p:nvGrpSpPr>
              <p:cNvPr id="223" name="Group 222"/>
              <p:cNvGrpSpPr/>
              <p:nvPr/>
            </p:nvGrpSpPr>
            <p:grpSpPr>
              <a:xfrm>
                <a:off x="665018" y="795646"/>
                <a:ext cx="3988130" cy="5381316"/>
                <a:chOff x="665018" y="795646"/>
                <a:chExt cx="3988130" cy="5381316"/>
              </a:xfrm>
            </p:grpSpPr>
            <p:sp>
              <p:nvSpPr>
                <p:cNvPr id="228" name="Rectangle 227"/>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229" name="Rectangle 228"/>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230" name="Rectangle 229"/>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1781790" y="2761053"/>
                <a:ext cx="1768932" cy="2861912"/>
                <a:chOff x="1781790" y="2761053"/>
                <a:chExt cx="1768932" cy="2861912"/>
              </a:xfrm>
            </p:grpSpPr>
            <p:sp>
              <p:nvSpPr>
                <p:cNvPr id="225" name="Diamond 224"/>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Diamond 225"/>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Diamond 226"/>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5888905" y="1264954"/>
              <a:ext cx="2658646" cy="4522298"/>
              <a:chOff x="5888905" y="1264954"/>
              <a:chExt cx="2658646" cy="4522298"/>
            </a:xfrm>
          </p:grpSpPr>
          <p:sp>
            <p:nvSpPr>
              <p:cNvPr id="209" name="TextBox 208"/>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210" name="TextBox 209"/>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211" name="TextBox 210"/>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212" name="TextBox 211"/>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213" name="TextBox 212"/>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214" name="TextBox 213"/>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215" name="TextBox 214"/>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216" name="TextBox 215"/>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217" name="TextBox 216"/>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218" name="TextBox 217"/>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219" name="TextBox 218"/>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220" name="TextBox 219"/>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221" name="TextBox 220"/>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222" name="TextBox 221"/>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236" name="Straight Connector 235"/>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194" idx="3"/>
            <a:endCxn id="194"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9" name="Group 238"/>
          <p:cNvGrpSpPr/>
          <p:nvPr/>
        </p:nvGrpSpPr>
        <p:grpSpPr>
          <a:xfrm>
            <a:off x="831465" y="1326299"/>
            <a:ext cx="509975" cy="461665"/>
            <a:chOff x="831465" y="1326299"/>
            <a:chExt cx="509975" cy="461665"/>
          </a:xfrm>
        </p:grpSpPr>
        <p:sp>
          <p:nvSpPr>
            <p:cNvPr id="240" name="TextBox 239"/>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241" name="Oval 2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2" name="Straight Connector 241"/>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783252" y="3993822"/>
            <a:ext cx="509975" cy="461665"/>
            <a:chOff x="831465" y="1326299"/>
            <a:chExt cx="509975" cy="461665"/>
          </a:xfrm>
        </p:grpSpPr>
        <p:sp>
          <p:nvSpPr>
            <p:cNvPr id="244" name="TextBox 243"/>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245" name="Oval 244"/>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6" name="Straight Connector 245"/>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4016992" y="2594410"/>
            <a:ext cx="596001" cy="461665"/>
            <a:chOff x="684084" y="1326299"/>
            <a:chExt cx="596001" cy="461665"/>
          </a:xfrm>
        </p:grpSpPr>
        <p:sp>
          <p:nvSpPr>
            <p:cNvPr id="248" name="TextBox 247"/>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249" name="Oval 248"/>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0" name="Straight Connector 249"/>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4041736" y="5221120"/>
            <a:ext cx="596001" cy="461665"/>
            <a:chOff x="684084" y="1326299"/>
            <a:chExt cx="596001" cy="461665"/>
          </a:xfrm>
        </p:grpSpPr>
        <p:sp>
          <p:nvSpPr>
            <p:cNvPr id="252" name="TextBox 251"/>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253" name="Oval 252"/>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4" name="Straight Connector 253"/>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8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Agents Architecture and Utilized Strategies</a:t>
            </a:r>
            <a:endParaRPr lang="en-US" dirty="0"/>
          </a:p>
        </p:txBody>
      </p:sp>
      <p:sp>
        <p:nvSpPr>
          <p:cNvPr id="4" name="Content Placeholder 2"/>
          <p:cNvSpPr txBox="1">
            <a:spLocks/>
          </p:cNvSpPr>
          <p:nvPr/>
        </p:nvSpPr>
        <p:spPr>
          <a:xfrm>
            <a:off x="445730" y="1506380"/>
            <a:ext cx="11428944" cy="1627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endParaRPr lang="en-GB" dirty="0">
              <a:solidFill>
                <a:schemeClr val="bg1">
                  <a:lumMod val="95000"/>
                </a:schemeClr>
              </a:solidFill>
              <a:latin typeface="Angsana New" charset="0"/>
              <a:ea typeface="Angsana New" charset="0"/>
              <a:cs typeface="Angsana New" charset="0"/>
            </a:endParaRPr>
          </a:p>
        </p:txBody>
      </p:sp>
      <p:sp>
        <p:nvSpPr>
          <p:cNvPr id="5" name="Rounded Rectangle 4"/>
          <p:cNvSpPr/>
          <p:nvPr/>
        </p:nvSpPr>
        <p:spPr>
          <a:xfrm>
            <a:off x="3513930" y="3613322"/>
            <a:ext cx="1816341"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CarAgent.java</a:t>
            </a:r>
            <a:endParaRPr lang="en-US" sz="2800" dirty="0">
              <a:latin typeface="Angsana New" charset="0"/>
              <a:ea typeface="Angsana New" charset="0"/>
              <a:cs typeface="Angsana New" charset="0"/>
            </a:endParaRPr>
          </a:p>
        </p:txBody>
      </p:sp>
      <p:grpSp>
        <p:nvGrpSpPr>
          <p:cNvPr id="42" name="Group 41"/>
          <p:cNvGrpSpPr/>
          <p:nvPr/>
        </p:nvGrpSpPr>
        <p:grpSpPr>
          <a:xfrm>
            <a:off x="6063298" y="2871731"/>
            <a:ext cx="3476988" cy="3063448"/>
            <a:chOff x="7902487" y="1730306"/>
            <a:chExt cx="3546302" cy="3430217"/>
          </a:xfrm>
        </p:grpSpPr>
        <p:sp>
          <p:nvSpPr>
            <p:cNvPr id="11" name="Rounded Rectangle 10"/>
            <p:cNvSpPr/>
            <p:nvPr/>
          </p:nvSpPr>
          <p:spPr>
            <a:xfrm>
              <a:off x="7902488" y="17303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StrictCarEvaluator.java</a:t>
              </a:r>
              <a:endParaRPr lang="en-US" sz="2800" dirty="0">
                <a:latin typeface="Angsana New" charset="0"/>
                <a:ea typeface="Angsana New" charset="0"/>
                <a:cs typeface="Angsana New" charset="0"/>
              </a:endParaRPr>
            </a:p>
          </p:txBody>
        </p:sp>
        <p:sp>
          <p:nvSpPr>
            <p:cNvPr id="13" name="Rounded Rectangle 12"/>
            <p:cNvSpPr/>
            <p:nvPr/>
          </p:nvSpPr>
          <p:spPr>
            <a:xfrm>
              <a:off x="7902488" y="2603263"/>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LowerCostCarEvaluator.java</a:t>
              </a:r>
              <a:endParaRPr lang="en-US" sz="2800" dirty="0">
                <a:latin typeface="Angsana New" charset="0"/>
                <a:ea typeface="Angsana New" charset="0"/>
                <a:cs typeface="Angsana New" charset="0"/>
              </a:endParaRPr>
            </a:p>
          </p:txBody>
        </p:sp>
        <p:sp>
          <p:nvSpPr>
            <p:cNvPr id="14" name="Rounded Rectangle 13"/>
            <p:cNvSpPr/>
            <p:nvPr/>
          </p:nvSpPr>
          <p:spPr>
            <a:xfrm>
              <a:off x="7902487" y="3474768"/>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LowerDistanceCarEvaluator.java</a:t>
              </a:r>
              <a:endParaRPr lang="en-US" sz="2800" dirty="0">
                <a:latin typeface="Angsana New" charset="0"/>
                <a:ea typeface="Angsana New" charset="0"/>
                <a:cs typeface="Angsana New" charset="0"/>
              </a:endParaRPr>
            </a:p>
          </p:txBody>
        </p:sp>
        <p:sp>
          <p:nvSpPr>
            <p:cNvPr id="15" name="Rounded Rectangle 14"/>
            <p:cNvSpPr/>
            <p:nvPr/>
          </p:nvSpPr>
          <p:spPr>
            <a:xfrm>
              <a:off x="7902487" y="43775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FlexibleCarEvaluator.java</a:t>
              </a:r>
              <a:endParaRPr lang="en-US" sz="2800" dirty="0">
                <a:latin typeface="Angsana New" charset="0"/>
                <a:ea typeface="Angsana New" charset="0"/>
                <a:cs typeface="Angsana New" charset="0"/>
              </a:endParaRPr>
            </a:p>
          </p:txBody>
        </p:sp>
      </p:grpSp>
      <p:grpSp>
        <p:nvGrpSpPr>
          <p:cNvPr id="16" name="Group 15"/>
          <p:cNvGrpSpPr/>
          <p:nvPr/>
        </p:nvGrpSpPr>
        <p:grpSpPr>
          <a:xfrm>
            <a:off x="5373327" y="3168566"/>
            <a:ext cx="679410" cy="2364154"/>
            <a:chOff x="-13335133" y="2550683"/>
            <a:chExt cx="6747797" cy="2364155"/>
          </a:xfrm>
        </p:grpSpPr>
        <p:cxnSp>
          <p:nvCxnSpPr>
            <p:cNvPr id="17" name="Elbow Connector 16"/>
            <p:cNvCxnSpPr>
              <a:endCxn id="11" idx="1"/>
            </p:cNvCxnSpPr>
            <p:nvPr/>
          </p:nvCxnSpPr>
          <p:spPr>
            <a:xfrm flipV="1">
              <a:off x="-13335133" y="2550683"/>
              <a:ext cx="6554972" cy="976794"/>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142286" y="3246935"/>
              <a:ext cx="6554950" cy="273232"/>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4" idx="1"/>
            </p:cNvCxnSpPr>
            <p:nvPr/>
          </p:nvCxnSpPr>
          <p:spPr>
            <a:xfrm>
              <a:off x="-13335133" y="3527476"/>
              <a:ext cx="6554965" cy="581147"/>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5" idx="1"/>
            </p:cNvCxnSpPr>
            <p:nvPr/>
          </p:nvCxnSpPr>
          <p:spPr>
            <a:xfrm>
              <a:off x="-13335133" y="3527475"/>
              <a:ext cx="6554965" cy="138736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2849230" y="5135163"/>
            <a:ext cx="2502569"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ngsana New" charset="0"/>
                <a:ea typeface="Angsana New" charset="0"/>
                <a:cs typeface="Angsana New" charset="0"/>
              </a:rPr>
              <a:t>ParkingLotAgent.java</a:t>
            </a:r>
            <a:endParaRPr lang="en-US" sz="2800" dirty="0">
              <a:latin typeface="Angsana New" charset="0"/>
              <a:ea typeface="Angsana New" charset="0"/>
              <a:cs typeface="Angsana New" charset="0"/>
            </a:endParaRPr>
          </a:p>
        </p:txBody>
      </p:sp>
      <p:sp>
        <p:nvSpPr>
          <p:cNvPr id="50" name="Content Placeholder 2"/>
          <p:cNvSpPr txBox="1">
            <a:spLocks/>
          </p:cNvSpPr>
          <p:nvPr/>
        </p:nvSpPr>
        <p:spPr>
          <a:xfrm>
            <a:off x="838201" y="2794475"/>
            <a:ext cx="2632673" cy="364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Agents are deliberative, since they consider options within certain boundaries.</a:t>
            </a:r>
          </a:p>
        </p:txBody>
      </p:sp>
      <p:sp>
        <p:nvSpPr>
          <p:cNvPr id="51" name="Content Placeholder 2"/>
          <p:cNvSpPr>
            <a:spLocks noGrp="1"/>
          </p:cNvSpPr>
          <p:nvPr>
            <p:ph idx="1"/>
          </p:nvPr>
        </p:nvSpPr>
        <p:spPr>
          <a:xfrm>
            <a:off x="838200" y="1506379"/>
            <a:ext cx="10515600" cy="4670584"/>
          </a:xfrm>
        </p:spPr>
        <p:txBody>
          <a:bodyPr>
            <a:normAutofit/>
          </a:bodyPr>
          <a:lstStyle/>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is 1 class per agent and 1 class per behaviour.</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are 2 types of agents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and a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may have 4 different types of behaviour: </a:t>
            </a:r>
            <a:r>
              <a:rPr lang="en-GB" dirty="0">
                <a:solidFill>
                  <a:schemeClr val="accent4">
                    <a:lumMod val="20000"/>
                    <a:lumOff val="80000"/>
                  </a:schemeClr>
                </a:solidFill>
                <a:latin typeface="Angsana New" charset="0"/>
                <a:ea typeface="Angsana New" charset="0"/>
                <a:cs typeface="Angsana New" charset="0"/>
              </a:rPr>
              <a:t>Strict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Flexible</a:t>
            </a:r>
            <a:r>
              <a:rPr lang="en-GB" dirty="0">
                <a:solidFill>
                  <a:schemeClr val="bg1">
                    <a:lumMod val="95000"/>
                  </a:schemeClr>
                </a:solidFill>
                <a:latin typeface="Angsana New" charset="0"/>
                <a:ea typeface="Angsana New" charset="0"/>
                <a:cs typeface="Angsana New" charset="0"/>
              </a:rPr>
              <a:t>.</a:t>
            </a:r>
          </a:p>
        </p:txBody>
      </p:sp>
      <p:sp>
        <p:nvSpPr>
          <p:cNvPr id="22" name="Content Placeholder 2"/>
          <p:cNvSpPr txBox="1">
            <a:spLocks/>
          </p:cNvSpPr>
          <p:nvPr/>
        </p:nvSpPr>
        <p:spPr>
          <a:xfrm>
            <a:off x="9642468" y="2581343"/>
            <a:ext cx="1760474" cy="989682"/>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cost and distance within certain limits</a:t>
            </a:r>
          </a:p>
        </p:txBody>
      </p:sp>
      <p:sp>
        <p:nvSpPr>
          <p:cNvPr id="26" name="Content Placeholder 2"/>
          <p:cNvSpPr txBox="1">
            <a:spLocks/>
          </p:cNvSpPr>
          <p:nvPr/>
        </p:nvSpPr>
        <p:spPr>
          <a:xfrm>
            <a:off x="9642468" y="3687170"/>
            <a:ext cx="1760474" cy="635580"/>
          </a:xfrm>
          <a:prstGeom prst="rect">
            <a:avLst/>
          </a:prstGeom>
          <a:solidFill>
            <a:srgbClr val="C00000"/>
          </a:solidFill>
          <a:ln>
            <a:solidFill>
              <a:srgbClr val="98000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best offer regarding cost</a:t>
            </a:r>
          </a:p>
        </p:txBody>
      </p:sp>
      <p:sp>
        <p:nvSpPr>
          <p:cNvPr id="27" name="Content Placeholder 2"/>
          <p:cNvSpPr txBox="1">
            <a:spLocks/>
          </p:cNvSpPr>
          <p:nvPr/>
        </p:nvSpPr>
        <p:spPr>
          <a:xfrm>
            <a:off x="9642468" y="4430286"/>
            <a:ext cx="1760474" cy="698678"/>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distance</a:t>
            </a:r>
          </a:p>
        </p:txBody>
      </p:sp>
      <p:sp>
        <p:nvSpPr>
          <p:cNvPr id="28" name="Content Placeholder 2"/>
          <p:cNvSpPr txBox="1">
            <a:spLocks/>
          </p:cNvSpPr>
          <p:nvPr/>
        </p:nvSpPr>
        <p:spPr>
          <a:xfrm>
            <a:off x="9642467" y="5237756"/>
            <a:ext cx="1735315" cy="1377533"/>
          </a:xfrm>
          <a:prstGeom prst="rect">
            <a:avLst/>
          </a:prstGeom>
          <a:solidFill>
            <a:srgbClr val="C00000"/>
          </a:solidFill>
          <a:ln>
            <a:solidFill>
              <a:srgbClr val="98000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b</a:t>
            </a:r>
            <a:r>
              <a:rPr lang="en-GB" dirty="0" smtClean="0">
                <a:solidFill>
                  <a:schemeClr val="bg1"/>
                </a:solidFill>
                <a:latin typeface="Angsana New" charset="0"/>
                <a:ea typeface="Angsana New" charset="0"/>
                <a:cs typeface="Angsana New" charset="0"/>
              </a:rPr>
              <a:t>est offer regarding cost and distance but allows going over the limits by a certain percentage value </a:t>
            </a:r>
            <a:endParaRPr lang="en-GB" dirty="0">
              <a:solidFill>
                <a:schemeClr val="bg1"/>
              </a:solidFill>
              <a:latin typeface="Angsana New" charset="0"/>
              <a:ea typeface="Angsana New" charset="0"/>
              <a:cs typeface="Angsana New" charset="0"/>
            </a:endParaRPr>
          </a:p>
        </p:txBody>
      </p:sp>
    </p:spTree>
    <p:extLst>
      <p:ext uri="{BB962C8B-B14F-4D97-AF65-F5344CB8AC3E}">
        <p14:creationId xmlns:p14="http://schemas.microsoft.com/office/powerpoint/2010/main" val="133125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Other Mechanisms</a:t>
            </a:r>
            <a:endParaRPr lang="en-US" dirty="0"/>
          </a:p>
        </p:txBody>
      </p:sp>
      <p:graphicFrame>
        <p:nvGraphicFramePr>
          <p:cNvPr id="10" name="Table 9"/>
          <p:cNvGraphicFramePr>
            <a:graphicFrameLocks noGrp="1"/>
          </p:cNvGraphicFramePr>
          <p:nvPr/>
        </p:nvGraphicFramePr>
        <p:xfrm>
          <a:off x="5683250" y="3537744"/>
          <a:ext cx="825500" cy="203200"/>
        </p:xfrm>
        <a:graphic>
          <a:graphicData uri="http://schemas.openxmlformats.org/drawingml/2006/table">
            <a:tbl>
              <a:tblPr/>
              <a:tblGrid>
                <a:gridCol w="825500">
                  <a:extLst>
                    <a:ext uri="{9D8B030D-6E8A-4147-A177-3AD203B41FA5}">
                      <a16:colId xmlns:a16="http://schemas.microsoft.com/office/drawing/2014/main" xmlns="" val="20000"/>
                    </a:ext>
                  </a:extLst>
                </a:gridCol>
              </a:tblGrid>
              <a:tr h="203200">
                <a:tc>
                  <a:txBody>
                    <a:bodyPr/>
                    <a:lstStyle/>
                    <a:p>
                      <a:pPr algn="l" fontAlgn="b"/>
                      <a:endParaRPr lang="cs-CZ" sz="1200" b="0" i="0" u="none" strike="noStrike" dirty="0">
                        <a:solidFill>
                          <a:srgbClr val="000000"/>
                        </a:solidFill>
                        <a:effectLst/>
                        <a:latin typeface="Calibri" charset="0"/>
                      </a:endParaRPr>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bl>
          </a:graphicData>
        </a:graphic>
      </p:graphicFrame>
      <p:graphicFrame>
        <p:nvGraphicFramePr>
          <p:cNvPr id="11" name="Table 10"/>
          <p:cNvGraphicFramePr>
            <a:graphicFrameLocks noGrp="1"/>
          </p:cNvGraphicFramePr>
          <p:nvPr/>
        </p:nvGraphicFramePr>
        <p:xfrm>
          <a:off x="5270500" y="3710464"/>
          <a:ext cx="1651000" cy="574040"/>
        </p:xfrm>
        <a:graphic>
          <a:graphicData uri="http://schemas.openxmlformats.org/drawingml/2006/table">
            <a:tbl>
              <a:tblPr/>
              <a:tblGrid>
                <a:gridCol w="1651000">
                  <a:extLst>
                    <a:ext uri="{9D8B030D-6E8A-4147-A177-3AD203B41FA5}">
                      <a16:colId xmlns:a16="http://schemas.microsoft.com/office/drawing/2014/main" xmlns=""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xmlns="" val="10001"/>
                  </a:ext>
                </a:extLst>
              </a:tr>
            </a:tbl>
          </a:graphicData>
        </a:graphic>
      </p:graphicFrame>
      <p:graphicFrame>
        <p:nvGraphicFramePr>
          <p:cNvPr id="12" name="Table 11"/>
          <p:cNvGraphicFramePr>
            <a:graphicFrameLocks noGrp="1"/>
          </p:cNvGraphicFramePr>
          <p:nvPr/>
        </p:nvGraphicFramePr>
        <p:xfrm>
          <a:off x="5683250" y="3622834"/>
          <a:ext cx="825500" cy="574040"/>
        </p:xfrm>
        <a:graphic>
          <a:graphicData uri="http://schemas.openxmlformats.org/drawingml/2006/table">
            <a:tbl>
              <a:tblPr/>
              <a:tblGrid>
                <a:gridCol w="825500">
                  <a:extLst>
                    <a:ext uri="{9D8B030D-6E8A-4147-A177-3AD203B41FA5}">
                      <a16:colId xmlns:a16="http://schemas.microsoft.com/office/drawing/2014/main" xmlns=""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xmlns="" val="10001"/>
                  </a:ext>
                </a:extLst>
              </a:tr>
            </a:tbl>
          </a:graphicData>
        </a:graphic>
      </p:graphicFrame>
      <p:sp>
        <p:nvSpPr>
          <p:cNvPr id="13"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accent4"/>
                </a:solidFill>
                <a:latin typeface="Angsana New" charset="0"/>
                <a:ea typeface="Angsana New" charset="0"/>
                <a:cs typeface="Angsana New" charset="0"/>
              </a:rPr>
              <a:t>How are our agents created?</a:t>
            </a:r>
          </a:p>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In order to determine agents, when running the project, there are 2 possibilities considering different configuration files:</a:t>
            </a: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Randomize agents		</a:t>
            </a:r>
            <a:r>
              <a:rPr lang="en-GB" dirty="0" err="1">
                <a:solidFill>
                  <a:schemeClr val="accent4">
                    <a:lumMod val="20000"/>
                    <a:lumOff val="80000"/>
                  </a:schemeClr>
                </a:solidFill>
                <a:latin typeface="Angsana New" charset="0"/>
                <a:ea typeface="Angsana New" charset="0"/>
                <a:cs typeface="Angsana New" charset="0"/>
              </a:rPr>
              <a:t>random.csv</a:t>
            </a:r>
            <a:endParaRPr lang="en-GB" dirty="0">
              <a:solidFill>
                <a:schemeClr val="accent4">
                  <a:lumMod val="20000"/>
                  <a:lumOff val="80000"/>
                </a:schemeClr>
              </a:solidFill>
              <a:latin typeface="Angsana New" charset="0"/>
              <a:ea typeface="Angsana New" charset="0"/>
              <a:cs typeface="Angsana New" charset="0"/>
            </a:endParaRP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Set specific agents		</a:t>
            </a:r>
            <a:r>
              <a:rPr lang="en-GB" dirty="0" err="1">
                <a:solidFill>
                  <a:schemeClr val="accent4">
                    <a:lumMod val="20000"/>
                    <a:lumOff val="80000"/>
                  </a:schemeClr>
                </a:solidFill>
                <a:latin typeface="Angsana New" charset="0"/>
                <a:ea typeface="Angsana New" charset="0"/>
                <a:cs typeface="Angsana New" charset="0"/>
              </a:rPr>
              <a:t>cars.csv</a:t>
            </a:r>
            <a:r>
              <a:rPr lang="en-GB" dirty="0">
                <a:solidFill>
                  <a:schemeClr val="accent4">
                    <a:lumMod val="20000"/>
                    <a:lumOff val="80000"/>
                  </a:schemeClr>
                </a:solidFill>
                <a:latin typeface="Angsana New" charset="0"/>
                <a:ea typeface="Angsana New" charset="0"/>
                <a:cs typeface="Angsana New" charset="0"/>
              </a:rPr>
              <a:t> </a:t>
            </a:r>
            <a:r>
              <a:rPr lang="en-GB" dirty="0">
                <a:solidFill>
                  <a:schemeClr val="bg1">
                    <a:lumMod val="95000"/>
                  </a:schemeClr>
                </a:solidFill>
                <a:latin typeface="Angsana New" charset="0"/>
                <a:ea typeface="Angsana New" charset="0"/>
                <a:cs typeface="Angsana New" charset="0"/>
              </a:rPr>
              <a:t>and </a:t>
            </a:r>
            <a:r>
              <a:rPr lang="en-GB" dirty="0" err="1">
                <a:solidFill>
                  <a:schemeClr val="accent4">
                    <a:lumMod val="20000"/>
                    <a:lumOff val="80000"/>
                  </a:schemeClr>
                </a:solidFill>
                <a:latin typeface="Angsana New" charset="0"/>
                <a:ea typeface="Angsana New" charset="0"/>
                <a:cs typeface="Angsana New" charset="0"/>
              </a:rPr>
              <a:t>lots.csv</a:t>
            </a:r>
            <a:endParaRPr lang="en-GB" dirty="0">
              <a:solidFill>
                <a:schemeClr val="accent4">
                  <a:lumMod val="20000"/>
                  <a:lumOff val="80000"/>
                </a:schemeClr>
              </a:solidFill>
              <a:latin typeface="Angsana New" charset="0"/>
              <a:ea typeface="Angsana New" charset="0"/>
              <a:cs typeface="Angsana New" charset="0"/>
            </a:endParaRPr>
          </a:p>
        </p:txBody>
      </p:sp>
      <p:sp>
        <p:nvSpPr>
          <p:cNvPr id="15"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6" name="Content Placeholder 2"/>
          <p:cNvSpPr txBox="1">
            <a:spLocks/>
          </p:cNvSpPr>
          <p:nvPr/>
        </p:nvSpPr>
        <p:spPr>
          <a:xfrm>
            <a:off x="838200" y="1600496"/>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8" name="TextBox 17"/>
          <p:cNvSpPr txBox="1"/>
          <p:nvPr/>
        </p:nvSpPr>
        <p:spPr>
          <a:xfrm>
            <a:off x="838200" y="3710464"/>
            <a:ext cx="5253625" cy="2123658"/>
          </a:xfrm>
          <a:prstGeom prst="rect">
            <a:avLst/>
          </a:prstGeom>
          <a:noFill/>
        </p:spPr>
        <p:txBody>
          <a:bodyPr wrap="square" rtlCol="0">
            <a:spAutoFit/>
          </a:bodyPr>
          <a:lstStyle/>
          <a:p>
            <a:pPr algn="just"/>
            <a:r>
              <a:rPr lang="en-GB" sz="2800" dirty="0">
                <a:solidFill>
                  <a:schemeClr val="accent4">
                    <a:lumMod val="20000"/>
                    <a:lumOff val="80000"/>
                  </a:schemeClr>
                </a:solidFill>
                <a:latin typeface="Angsana New" charset="0"/>
                <a:ea typeface="Angsana New" charset="0"/>
                <a:cs typeface="Angsana New" charset="0"/>
              </a:rPr>
              <a:t>r</a:t>
            </a:r>
            <a:r>
              <a:rPr lang="cs-CZ" sz="2800" dirty="0" err="1">
                <a:solidFill>
                  <a:schemeClr val="accent4">
                    <a:lumMod val="20000"/>
                    <a:lumOff val="80000"/>
                  </a:schemeClr>
                </a:solidFill>
                <a:latin typeface="Angsana New" charset="0"/>
                <a:ea typeface="Angsana New" charset="0"/>
                <a:cs typeface="Angsana New" charset="0"/>
              </a:rPr>
              <a:t>andom.csv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0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cars.csv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8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lots.csv</a:t>
            </a:r>
            <a:endParaRPr lang="cs-CZ" sz="2800" dirty="0">
              <a:solidFill>
                <a:schemeClr val="accent4">
                  <a:lumMod val="20000"/>
                  <a:lumOff val="80000"/>
                </a:schemeClr>
              </a:solidFill>
              <a:latin typeface="Angsana New" charset="0"/>
              <a:ea typeface="Angsana New" charset="0"/>
              <a:cs typeface="Angsana New" charset="0"/>
            </a:endParaRPr>
          </a:p>
        </p:txBody>
      </p:sp>
      <p:sp>
        <p:nvSpPr>
          <p:cNvPr id="19" name="TextBox 18"/>
          <p:cNvSpPr txBox="1"/>
          <p:nvPr/>
        </p:nvSpPr>
        <p:spPr>
          <a:xfrm>
            <a:off x="4835047" y="3765755"/>
            <a:ext cx="6579993" cy="2677656"/>
          </a:xfrm>
          <a:prstGeom prst="rect">
            <a:avLst/>
          </a:prstGeom>
          <a:noFill/>
        </p:spPr>
        <p:txBody>
          <a:bodyPr wrap="square" rtlCol="0">
            <a:spAutoFit/>
          </a:bodyPr>
          <a:lstStyle/>
          <a:p>
            <a:pPr algn="just"/>
            <a:r>
              <a:rPr lang="en-GB" sz="2800" dirty="0">
                <a:solidFill>
                  <a:schemeClr val="bg1">
                    <a:lumMod val="95000"/>
                  </a:schemeClr>
                </a:solidFill>
                <a:latin typeface="Angsana New" charset="0"/>
                <a:ea typeface="Angsana New" charset="0"/>
                <a:cs typeface="Angsana New" charset="0"/>
              </a:rPr>
              <a:t>These configuration files essentially hold a sequence of numbers or tags that correlate to parameters of the proposals such as </a:t>
            </a:r>
            <a:r>
              <a:rPr lang="en-GB" sz="2800" dirty="0">
                <a:solidFill>
                  <a:schemeClr val="accent4">
                    <a:lumMod val="20000"/>
                    <a:lumOff val="80000"/>
                  </a:schemeClr>
                </a:solidFill>
                <a:latin typeface="Angsana New" charset="0"/>
                <a:ea typeface="Angsana New" charset="0"/>
                <a:cs typeface="Angsana New" charset="0"/>
              </a:rPr>
              <a:t>cost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distance</a:t>
            </a:r>
            <a:r>
              <a:rPr lang="en-GB" sz="2800" dirty="0">
                <a:solidFill>
                  <a:schemeClr val="bg1">
                    <a:lumMod val="95000"/>
                  </a:schemeClr>
                </a:solidFill>
                <a:latin typeface="Angsana New" charset="0"/>
                <a:ea typeface="Angsana New" charset="0"/>
                <a:cs typeface="Angsana New" charset="0"/>
              </a:rPr>
              <a:t> bounds or </a:t>
            </a:r>
            <a:r>
              <a:rPr lang="en-GB" sz="2800" dirty="0">
                <a:solidFill>
                  <a:schemeClr val="accent4">
                    <a:lumMod val="20000"/>
                    <a:lumOff val="80000"/>
                  </a:schemeClr>
                </a:solidFill>
                <a:latin typeface="Angsana New" charset="0"/>
                <a:ea typeface="Angsana New" charset="0"/>
                <a:cs typeface="Angsana New" charset="0"/>
              </a:rPr>
              <a:t>type of spot</a:t>
            </a:r>
            <a:r>
              <a:rPr lang="en-GB" sz="2800" dirty="0">
                <a:solidFill>
                  <a:schemeClr val="bg1">
                    <a:lumMod val="95000"/>
                  </a:schemeClr>
                </a:solidFill>
                <a:latin typeface="Angsana New" charset="0"/>
                <a:ea typeface="Angsana New" charset="0"/>
                <a:cs typeface="Angsana New" charset="0"/>
              </a:rPr>
              <a:t>, parameters relating to time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is allowed to spend in a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 and so on.</a:t>
            </a:r>
          </a:p>
          <a:p>
            <a:pPr algn="just"/>
            <a:r>
              <a:rPr lang="en-GB" sz="2800" dirty="0">
                <a:solidFill>
                  <a:schemeClr val="bg1">
                    <a:lumMod val="95000"/>
                  </a:schemeClr>
                </a:solidFill>
                <a:latin typeface="Angsana New" charset="0"/>
                <a:ea typeface="Angsana New" charset="0"/>
                <a:cs typeface="Angsana New" charset="0"/>
              </a:rPr>
              <a:t>For easier understanding, all csv files have the meaning of each number/tag stated in the beginning.</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74742" r="54895" b="2510"/>
          <a:stretch/>
        </p:blipFill>
        <p:spPr>
          <a:xfrm>
            <a:off x="899440" y="5744302"/>
            <a:ext cx="1403437" cy="430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94263"/>
          <a:stretch/>
        </p:blipFill>
        <p:spPr>
          <a:xfrm>
            <a:off x="899440" y="4176672"/>
            <a:ext cx="3746500" cy="236791"/>
          </a:xfrm>
          <a:prstGeom prst="rect">
            <a:avLst/>
          </a:prstGeom>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77197" r="52925" b="1602"/>
          <a:stretch/>
        </p:blipFill>
        <p:spPr>
          <a:xfrm>
            <a:off x="899440" y="4879629"/>
            <a:ext cx="1787568" cy="398507"/>
          </a:xfrm>
          <a:prstGeom prst="rect">
            <a:avLst/>
          </a:prstGeom>
        </p:spPr>
      </p:pic>
    </p:spTree>
    <p:extLst>
      <p:ext uri="{BB962C8B-B14F-4D97-AF65-F5344CB8AC3E}">
        <p14:creationId xmlns:p14="http://schemas.microsoft.com/office/powerpoint/2010/main" val="673903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801666"/>
            <a:ext cx="10515600" cy="5375297"/>
          </a:xfrm>
        </p:spPr>
        <p:txBody>
          <a:bodyPr>
            <a:normAutofit/>
          </a:bodyPr>
          <a:lstStyle/>
          <a:p>
            <a:pPr marL="0" indent="0" algn="just">
              <a:lnSpc>
                <a:spcPct val="100000"/>
              </a:lnSpc>
              <a:spcBef>
                <a:spcPts val="0"/>
              </a:spcBef>
              <a:buNone/>
            </a:pPr>
            <a:r>
              <a:rPr lang="en-GB" dirty="0">
                <a:solidFill>
                  <a:schemeClr val="accent4"/>
                </a:solidFill>
                <a:latin typeface="Angsana New" charset="0"/>
                <a:ea typeface="Angsana New" charset="0"/>
                <a:cs typeface="Angsana New" charset="0"/>
              </a:rPr>
              <a:t>What are some important controlling aspects?</a:t>
            </a:r>
            <a:endParaRPr lang="en-GB" dirty="0">
              <a:solidFill>
                <a:schemeClr val="bg1">
                  <a:lumMod val="95000"/>
                </a:schemeClr>
              </a:solidFill>
              <a:latin typeface="Angsana New" charset="0"/>
              <a:ea typeface="Angsana New" charset="0"/>
              <a:cs typeface="Angsana New" charset="0"/>
            </a:endParaRPr>
          </a:p>
          <a:p>
            <a:pPr marL="0" indent="0" algn="r">
              <a:lnSpc>
                <a:spcPct val="100000"/>
              </a:lnSpc>
              <a:spcBef>
                <a:spcPts val="0"/>
              </a:spcBef>
              <a:buNone/>
            </a:pPr>
            <a:r>
              <a:rPr lang="en-GB" dirty="0">
                <a:solidFill>
                  <a:srgbClr val="C00000"/>
                </a:solidFill>
                <a:latin typeface="Angsana New" charset="0"/>
                <a:ea typeface="Angsana New" charset="0"/>
                <a:cs typeface="Angsana New" charset="0"/>
              </a:rPr>
              <a:t>Controlling aspects are set in </a:t>
            </a:r>
            <a:r>
              <a:rPr lang="en-GB" dirty="0" err="1">
                <a:solidFill>
                  <a:srgbClr val="C00000"/>
                </a:solidFill>
                <a:latin typeface="Angsana New" charset="0"/>
                <a:ea typeface="Angsana New" charset="0"/>
                <a:cs typeface="Angsana New" charset="0"/>
              </a:rPr>
              <a:t>RunAgents.java</a:t>
            </a:r>
            <a:r>
              <a:rPr lang="en-GB" dirty="0">
                <a:solidFill>
                  <a:srgbClr val="C00000"/>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As agents are created, both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we check to make sure their coordinates never overlap.</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 are put into a Linked Blocking Queue where they each await their turn for negotiation,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 e., their chance to become the Initiator.</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83" y="5580897"/>
            <a:ext cx="85471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3" y="5131368"/>
            <a:ext cx="9880600" cy="330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18" b="12476"/>
          <a:stretch/>
        </p:blipFill>
        <p:spPr>
          <a:xfrm>
            <a:off x="904483" y="2127833"/>
            <a:ext cx="9925833" cy="9466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83" y="3188790"/>
            <a:ext cx="10058400" cy="957942"/>
          </a:xfrm>
          <a:prstGeom prst="rect">
            <a:avLst/>
          </a:prstGeom>
        </p:spPr>
      </p:pic>
    </p:spTree>
    <p:extLst>
      <p:ext uri="{BB962C8B-B14F-4D97-AF65-F5344CB8AC3E}">
        <p14:creationId xmlns:p14="http://schemas.microsoft.com/office/powerpoint/2010/main" val="1446122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3057</TotalTime>
  <Words>1570</Words>
  <Application>Microsoft Macintosh PowerPoint</Application>
  <PresentationFormat>Widescreen</PresentationFormat>
  <Paragraphs>323</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Angsana New</vt:lpstr>
      <vt:lpstr>Calibri</vt:lpstr>
      <vt:lpstr>Calibri Light</vt:lpstr>
      <vt:lpstr>Courier New</vt:lpstr>
      <vt:lpstr>Wingdings</vt:lpstr>
      <vt:lpstr>Arial</vt:lpstr>
      <vt:lpstr>Office Theme</vt:lpstr>
      <vt:lpstr>Parking Spots Allocation</vt:lpstr>
      <vt:lpstr>Problem Description</vt:lpstr>
      <vt:lpstr>Global Scheme</vt:lpstr>
      <vt:lpstr>Protocols and Interaction</vt:lpstr>
      <vt:lpstr>PowerPoint Presentation</vt:lpstr>
      <vt:lpstr>PowerPoint Presentation</vt:lpstr>
      <vt:lpstr>Agents Architecture and Utilized Strategies</vt:lpstr>
      <vt:lpstr>Other Mechanisms</vt:lpstr>
      <vt:lpstr>PowerPoint Presentation</vt:lpstr>
      <vt:lpstr>Performed Experiments</vt:lpstr>
      <vt:lpstr>Results Analysis</vt:lpstr>
      <vt:lpstr>Conclusion</vt:lpstr>
      <vt:lpstr>PowerPoint Presentation</vt:lpstr>
      <vt:lpstr>Execution Examples</vt:lpstr>
      <vt:lpstr>PowerPoint Presentation</vt:lpstr>
      <vt:lpstr>PowerPoint Presentation</vt:lpstr>
      <vt:lpstr>Implemented Classes</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Spots Allocation</dc:title>
  <dc:creator>Maria Eduarda Santos Cunha</dc:creator>
  <cp:lastModifiedBy>Maria Eduarda Santos Cunha</cp:lastModifiedBy>
  <cp:revision>108</cp:revision>
  <dcterms:created xsi:type="dcterms:W3CDTF">2018-11-07T12:41:30Z</dcterms:created>
  <dcterms:modified xsi:type="dcterms:W3CDTF">2018-11-11T19:13:52Z</dcterms:modified>
</cp:coreProperties>
</file>